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94"/>
  </p:notesMasterIdLst>
  <p:handoutMasterIdLst>
    <p:handoutMasterId r:id="rId195"/>
  </p:handoutMasterIdLst>
  <p:sldIdLst>
    <p:sldId id="257" r:id="rId4"/>
    <p:sldId id="259" r:id="rId5"/>
    <p:sldId id="258" r:id="rId6"/>
    <p:sldId id="568" r:id="rId7"/>
    <p:sldId id="567" r:id="rId8"/>
    <p:sldId id="573" r:id="rId9"/>
    <p:sldId id="344" r:id="rId10"/>
    <p:sldId id="267" r:id="rId11"/>
    <p:sldId id="266" r:id="rId12"/>
    <p:sldId id="268" r:id="rId13"/>
    <p:sldId id="582" r:id="rId14"/>
    <p:sldId id="275" r:id="rId15"/>
    <p:sldId id="577" r:id="rId16"/>
    <p:sldId id="574" r:id="rId17"/>
    <p:sldId id="575" r:id="rId18"/>
    <p:sldId id="576" r:id="rId19"/>
    <p:sldId id="385" r:id="rId20"/>
    <p:sldId id="537" r:id="rId21"/>
    <p:sldId id="387" r:id="rId22"/>
    <p:sldId id="485" r:id="rId23"/>
    <p:sldId id="488" r:id="rId24"/>
    <p:sldId id="487" r:id="rId25"/>
    <p:sldId id="486" r:id="rId26"/>
    <p:sldId id="489" r:id="rId27"/>
    <p:sldId id="490" r:id="rId28"/>
    <p:sldId id="389" r:id="rId29"/>
    <p:sldId id="634" r:id="rId30"/>
    <p:sldId id="544" r:id="rId31"/>
    <p:sldId id="633" r:id="rId32"/>
    <p:sldId id="390" r:id="rId33"/>
    <p:sldId id="391" r:id="rId34"/>
    <p:sldId id="621" r:id="rId35"/>
    <p:sldId id="620" r:id="rId36"/>
    <p:sldId id="619" r:id="rId37"/>
    <p:sldId id="392" r:id="rId38"/>
    <p:sldId id="548" r:id="rId39"/>
    <p:sldId id="538" r:id="rId40"/>
    <p:sldId id="579" r:id="rId41"/>
    <p:sldId id="536" r:id="rId42"/>
    <p:sldId id="540" r:id="rId43"/>
    <p:sldId id="542" r:id="rId44"/>
    <p:sldId id="541" r:id="rId45"/>
    <p:sldId id="545" r:id="rId46"/>
    <p:sldId id="546" r:id="rId47"/>
    <p:sldId id="547" r:id="rId48"/>
    <p:sldId id="521" r:id="rId49"/>
    <p:sldId id="551" r:id="rId50"/>
    <p:sldId id="498" r:id="rId51"/>
    <p:sldId id="522" r:id="rId52"/>
    <p:sldId id="500" r:id="rId53"/>
    <p:sldId id="495" r:id="rId54"/>
    <p:sldId id="494" r:id="rId55"/>
    <p:sldId id="493" r:id="rId56"/>
    <p:sldId id="492" r:id="rId57"/>
    <p:sldId id="491" r:id="rId58"/>
    <p:sldId id="499" r:id="rId59"/>
    <p:sldId id="583" r:id="rId60"/>
    <p:sldId id="501" r:id="rId61"/>
    <p:sldId id="397" r:id="rId62"/>
    <p:sldId id="398" r:id="rId63"/>
    <p:sldId id="399" r:id="rId64"/>
    <p:sldId id="400" r:id="rId65"/>
    <p:sldId id="401" r:id="rId66"/>
    <p:sldId id="402" r:id="rId67"/>
    <p:sldId id="403" r:id="rId68"/>
    <p:sldId id="404" r:id="rId69"/>
    <p:sldId id="405" r:id="rId70"/>
    <p:sldId id="406" r:id="rId71"/>
    <p:sldId id="407" r:id="rId72"/>
    <p:sldId id="408" r:id="rId73"/>
    <p:sldId id="409" r:id="rId74"/>
    <p:sldId id="273" r:id="rId75"/>
    <p:sldId id="269" r:id="rId76"/>
    <p:sldId id="270" r:id="rId77"/>
    <p:sldId id="572" r:id="rId78"/>
    <p:sldId id="288" r:id="rId79"/>
    <p:sldId id="290" r:id="rId80"/>
    <p:sldId id="271" r:id="rId81"/>
    <p:sldId id="274" r:id="rId82"/>
    <p:sldId id="410" r:id="rId83"/>
    <p:sldId id="411" r:id="rId84"/>
    <p:sldId id="585" r:id="rId85"/>
    <p:sldId id="587" r:id="rId86"/>
    <p:sldId id="586" r:id="rId87"/>
    <p:sldId id="413" r:id="rId88"/>
    <p:sldId id="532" r:id="rId89"/>
    <p:sldId id="415" r:id="rId90"/>
    <p:sldId id="417" r:id="rId91"/>
    <p:sldId id="418" r:id="rId92"/>
    <p:sldId id="559" r:id="rId93"/>
    <p:sldId id="419" r:id="rId94"/>
    <p:sldId id="578" r:id="rId95"/>
    <p:sldId id="566" r:id="rId96"/>
    <p:sldId id="622" r:id="rId97"/>
    <p:sldId id="420" r:id="rId98"/>
    <p:sldId id="421" r:id="rId99"/>
    <p:sldId id="596" r:id="rId100"/>
    <p:sldId id="595" r:id="rId101"/>
    <p:sldId id="594" r:id="rId102"/>
    <p:sldId id="593" r:id="rId103"/>
    <p:sldId id="592" r:id="rId104"/>
    <p:sldId id="591" r:id="rId105"/>
    <p:sldId id="590" r:id="rId106"/>
    <p:sldId id="589" r:id="rId107"/>
    <p:sldId id="588" r:id="rId108"/>
    <p:sldId id="598" r:id="rId109"/>
    <p:sldId id="422" r:id="rId110"/>
    <p:sldId id="626" r:id="rId111"/>
    <p:sldId id="625" r:id="rId112"/>
    <p:sldId id="624" r:id="rId113"/>
    <p:sldId id="627" r:id="rId114"/>
    <p:sldId id="630" r:id="rId115"/>
    <p:sldId id="629" r:id="rId116"/>
    <p:sldId id="628" r:id="rId117"/>
    <p:sldId id="632" r:id="rId118"/>
    <p:sldId id="424" r:id="rId119"/>
    <p:sldId id="425" r:id="rId120"/>
    <p:sldId id="617" r:id="rId121"/>
    <p:sldId id="616" r:id="rId122"/>
    <p:sldId id="615" r:id="rId123"/>
    <p:sldId id="614" r:id="rId124"/>
    <p:sldId id="613" r:id="rId125"/>
    <p:sldId id="612" r:id="rId126"/>
    <p:sldId id="611" r:id="rId127"/>
    <p:sldId id="610" r:id="rId128"/>
    <p:sldId id="609" r:id="rId129"/>
    <p:sldId id="618" r:id="rId130"/>
    <p:sldId id="533" r:id="rId131"/>
    <p:sldId id="524" r:id="rId132"/>
    <p:sldId id="569" r:id="rId133"/>
    <p:sldId id="581" r:id="rId134"/>
    <p:sldId id="426" r:id="rId135"/>
    <p:sldId id="378" r:id="rId136"/>
    <p:sldId id="431" r:id="rId137"/>
    <p:sldId id="444" r:id="rId138"/>
    <p:sldId id="443" r:id="rId139"/>
    <p:sldId id="442" r:id="rId140"/>
    <p:sldId id="441" r:id="rId141"/>
    <p:sldId id="440" r:id="rId142"/>
    <p:sldId id="439" r:id="rId143"/>
    <p:sldId id="438" r:id="rId144"/>
    <p:sldId id="437" r:id="rId145"/>
    <p:sldId id="436" r:id="rId146"/>
    <p:sldId id="435" r:id="rId147"/>
    <p:sldId id="434" r:id="rId148"/>
    <p:sldId id="433" r:id="rId149"/>
    <p:sldId id="445" r:id="rId150"/>
    <p:sldId id="454" r:id="rId151"/>
    <p:sldId id="453" r:id="rId152"/>
    <p:sldId id="452" r:id="rId153"/>
    <p:sldId id="451" r:id="rId154"/>
    <p:sldId id="450" r:id="rId155"/>
    <p:sldId id="449" r:id="rId156"/>
    <p:sldId id="448" r:id="rId157"/>
    <p:sldId id="447" r:id="rId158"/>
    <p:sldId id="446" r:id="rId159"/>
    <p:sldId id="462" r:id="rId160"/>
    <p:sldId id="461" r:id="rId161"/>
    <p:sldId id="455" r:id="rId162"/>
    <p:sldId id="530" r:id="rId163"/>
    <p:sldId id="430" r:id="rId164"/>
    <p:sldId id="463" r:id="rId165"/>
    <p:sldId id="473" r:id="rId166"/>
    <p:sldId id="472" r:id="rId167"/>
    <p:sldId id="471" r:id="rId168"/>
    <p:sldId id="470" r:id="rId169"/>
    <p:sldId id="469" r:id="rId170"/>
    <p:sldId id="468" r:id="rId171"/>
    <p:sldId id="467" r:id="rId172"/>
    <p:sldId id="466" r:id="rId173"/>
    <p:sldId id="465" r:id="rId174"/>
    <p:sldId id="464" r:id="rId175"/>
    <p:sldId id="478" r:id="rId176"/>
    <p:sldId id="477" r:id="rId177"/>
    <p:sldId id="476" r:id="rId178"/>
    <p:sldId id="475" r:id="rId179"/>
    <p:sldId id="474" r:id="rId180"/>
    <p:sldId id="483" r:id="rId181"/>
    <p:sldId id="482" r:id="rId182"/>
    <p:sldId id="481" r:id="rId183"/>
    <p:sldId id="480" r:id="rId184"/>
    <p:sldId id="479" r:id="rId185"/>
    <p:sldId id="565" r:id="rId186"/>
    <p:sldId id="571" r:id="rId187"/>
    <p:sldId id="570" r:id="rId188"/>
    <p:sldId id="562" r:id="rId189"/>
    <p:sldId id="563" r:id="rId190"/>
    <p:sldId id="555" r:id="rId191"/>
    <p:sldId id="534" r:id="rId192"/>
    <p:sldId id="535" r:id="rId193"/>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73" autoAdjust="0"/>
  </p:normalViewPr>
  <p:slideViewPr>
    <p:cSldViewPr>
      <p:cViewPr>
        <p:scale>
          <a:sx n="100" d="100"/>
          <a:sy n="100" d="100"/>
        </p:scale>
        <p:origin x="-1104" y="4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theme" Target="theme/theme1.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handoutMaster" Target="handoutMasters/handoutMaster1.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DAF85FE-16FB-40E6-8D75-15E8C336526E}" type="datetimeFigureOut">
              <a:rPr lang="en-CA" smtClean="0"/>
              <a:t>03/03/2014</a:t>
            </a:fld>
            <a:endParaRPr lang="en-CA"/>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CA"/>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BA3D43EB-C0C6-4CEC-BBB9-9E027A97FE01}" type="slidenum">
              <a:rPr lang="en-CA" smtClean="0"/>
              <a:t>‹#›</a:t>
            </a:fld>
            <a:endParaRPr lang="en-CA"/>
          </a:p>
        </p:txBody>
      </p:sp>
    </p:spTree>
    <p:extLst>
      <p:ext uri="{BB962C8B-B14F-4D97-AF65-F5344CB8AC3E}">
        <p14:creationId xmlns:p14="http://schemas.microsoft.com/office/powerpoint/2010/main" val="211743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79E9FFD9-0BF4-4C80-890C-AE56E6D58AA6}" type="datetimeFigureOut">
              <a:rPr lang="en-CA" smtClean="0"/>
              <a:t>03/03/2014</a:t>
            </a:fld>
            <a:endParaRPr lang="en-CA"/>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E41C68E2-0EB8-42B5-8DDD-76E0C2D64FFC}" type="slidenum">
              <a:rPr lang="en-CA" smtClean="0"/>
              <a:t>‹#›</a:t>
            </a:fld>
            <a:endParaRPr lang="en-CA"/>
          </a:p>
        </p:txBody>
      </p:sp>
    </p:spTree>
    <p:extLst>
      <p:ext uri="{BB962C8B-B14F-4D97-AF65-F5344CB8AC3E}">
        <p14:creationId xmlns:p14="http://schemas.microsoft.com/office/powerpoint/2010/main" val="317603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a:t>
            </a:fld>
            <a:endParaRPr lang="en-CA" dirty="0"/>
          </a:p>
        </p:txBody>
      </p:sp>
    </p:spTree>
    <p:extLst>
      <p:ext uri="{BB962C8B-B14F-4D97-AF65-F5344CB8AC3E}">
        <p14:creationId xmlns:p14="http://schemas.microsoft.com/office/powerpoint/2010/main" val="151123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24</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25</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30</a:t>
            </a:fld>
            <a:endParaRPr lang="en-CA"/>
          </a:p>
        </p:txBody>
      </p:sp>
    </p:spTree>
    <p:extLst>
      <p:ext uri="{BB962C8B-B14F-4D97-AF65-F5344CB8AC3E}">
        <p14:creationId xmlns:p14="http://schemas.microsoft.com/office/powerpoint/2010/main" val="411430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31</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32</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33</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34</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35</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46</a:t>
            </a:fld>
            <a:endParaRPr lang="en-CA"/>
          </a:p>
        </p:txBody>
      </p:sp>
    </p:spTree>
    <p:extLst>
      <p:ext uri="{BB962C8B-B14F-4D97-AF65-F5344CB8AC3E}">
        <p14:creationId xmlns:p14="http://schemas.microsoft.com/office/powerpoint/2010/main" val="2215961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9363">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51</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a:t>
            </a:fld>
            <a:endParaRPr lang="en-CA" dirty="0"/>
          </a:p>
        </p:txBody>
      </p:sp>
    </p:spTree>
    <p:extLst>
      <p:ext uri="{BB962C8B-B14F-4D97-AF65-F5344CB8AC3E}">
        <p14:creationId xmlns:p14="http://schemas.microsoft.com/office/powerpoint/2010/main" val="133348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52</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9363">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53</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54</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9363">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55</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9363">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56</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9363">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57</a:t>
            </a:fld>
            <a:endParaRPr lang="en-CA"/>
          </a:p>
        </p:txBody>
      </p:sp>
    </p:spTree>
    <p:extLst>
      <p:ext uri="{BB962C8B-B14F-4D97-AF65-F5344CB8AC3E}">
        <p14:creationId xmlns:p14="http://schemas.microsoft.com/office/powerpoint/2010/main" val="391557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72</a:t>
            </a:fld>
            <a:endParaRPr lang="en-CA"/>
          </a:p>
        </p:txBody>
      </p:sp>
    </p:spTree>
    <p:extLst>
      <p:ext uri="{BB962C8B-B14F-4D97-AF65-F5344CB8AC3E}">
        <p14:creationId xmlns:p14="http://schemas.microsoft.com/office/powerpoint/2010/main" val="4104437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4 people died in this vehicle</a:t>
            </a:r>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74</a:t>
            </a:fld>
            <a:endParaRPr lang="en-CA"/>
          </a:p>
        </p:txBody>
      </p:sp>
    </p:spTree>
    <p:extLst>
      <p:ext uri="{BB962C8B-B14F-4D97-AF65-F5344CB8AC3E}">
        <p14:creationId xmlns:p14="http://schemas.microsoft.com/office/powerpoint/2010/main" val="4082080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  have noticed huge</a:t>
            </a:r>
            <a:r>
              <a:rPr lang="en-CA" baseline="0" dirty="0" smtClean="0"/>
              <a:t> changes in people as they go through recovery</a:t>
            </a:r>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77</a:t>
            </a:fld>
            <a:endParaRPr lang="en-CA"/>
          </a:p>
        </p:txBody>
      </p:sp>
    </p:spTree>
    <p:extLst>
      <p:ext uri="{BB962C8B-B14F-4D97-AF65-F5344CB8AC3E}">
        <p14:creationId xmlns:p14="http://schemas.microsoft.com/office/powerpoint/2010/main" val="1048645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81</a:t>
            </a:fld>
            <a:endParaRPr lang="en-CA"/>
          </a:p>
        </p:txBody>
      </p:sp>
    </p:spTree>
    <p:extLst>
      <p:ext uri="{BB962C8B-B14F-4D97-AF65-F5344CB8AC3E}">
        <p14:creationId xmlns:p14="http://schemas.microsoft.com/office/powerpoint/2010/main" val="11931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841" indent="-234841">
              <a:buAutoNum type="arabicPeriod"/>
            </a:pPr>
            <a:endParaRPr lang="en-CA" baseline="0" dirty="0" smtClean="0"/>
          </a:p>
          <a:p>
            <a:pPr marL="234841" indent="-234841">
              <a:buAutoNum type="arabicPeriod"/>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3</a:t>
            </a:fld>
            <a:endParaRPr lang="en-CA"/>
          </a:p>
        </p:txBody>
      </p:sp>
    </p:spTree>
    <p:extLst>
      <p:ext uri="{BB962C8B-B14F-4D97-AF65-F5344CB8AC3E}">
        <p14:creationId xmlns:p14="http://schemas.microsoft.com/office/powerpoint/2010/main" val="1160812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82</a:t>
            </a:fld>
            <a:endParaRPr lang="en-CA"/>
          </a:p>
        </p:txBody>
      </p:sp>
    </p:spTree>
    <p:extLst>
      <p:ext uri="{BB962C8B-B14F-4D97-AF65-F5344CB8AC3E}">
        <p14:creationId xmlns:p14="http://schemas.microsoft.com/office/powerpoint/2010/main" val="119318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84</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85</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321">
              <a:defRPr sz="2500">
                <a:solidFill>
                  <a:schemeClr val="tx1"/>
                </a:solidFill>
                <a:latin typeface="Helvetica" pitchFamily="-111" charset="0"/>
                <a:ea typeface="ＭＳ Ｐゴシック" pitchFamily="-111" charset="-128"/>
              </a:defRPr>
            </a:lvl1pPr>
            <a:lvl2pPr marL="38538621" indent="-38074106" defTabSz="940321">
              <a:defRPr sz="2500">
                <a:solidFill>
                  <a:schemeClr val="tx1"/>
                </a:solidFill>
                <a:latin typeface="Helvetica" pitchFamily="-111" charset="0"/>
                <a:ea typeface="ＭＳ Ｐゴシック" pitchFamily="-111" charset="-128"/>
              </a:defRPr>
            </a:lvl2pPr>
            <a:lvl3pPr>
              <a:defRPr sz="2500">
                <a:solidFill>
                  <a:schemeClr val="tx1"/>
                </a:solidFill>
                <a:latin typeface="Helvetica" pitchFamily="-111" charset="0"/>
                <a:ea typeface="ＭＳ Ｐゴシック" pitchFamily="-111" charset="-128"/>
              </a:defRPr>
            </a:lvl3pPr>
            <a:lvl4pPr>
              <a:defRPr sz="2500">
                <a:solidFill>
                  <a:schemeClr val="tx1"/>
                </a:solidFill>
                <a:latin typeface="Helvetica" pitchFamily="-111" charset="0"/>
                <a:ea typeface="ＭＳ Ｐゴシック" pitchFamily="-111" charset="-128"/>
              </a:defRPr>
            </a:lvl4pPr>
            <a:lvl5pPr>
              <a:defRPr sz="2500">
                <a:solidFill>
                  <a:schemeClr val="tx1"/>
                </a:solidFill>
                <a:latin typeface="Helvetica" pitchFamily="-111" charset="0"/>
                <a:ea typeface="ＭＳ Ｐゴシック" pitchFamily="-111" charset="-128"/>
              </a:defRPr>
            </a:lvl5pPr>
            <a:lvl6pPr marL="464515" eaLnBrk="0" fontAlgn="base" hangingPunct="0">
              <a:spcBef>
                <a:spcPct val="0"/>
              </a:spcBef>
              <a:spcAft>
                <a:spcPct val="0"/>
              </a:spcAft>
              <a:defRPr sz="2500">
                <a:solidFill>
                  <a:schemeClr val="tx1"/>
                </a:solidFill>
                <a:latin typeface="Helvetica" pitchFamily="-111" charset="0"/>
                <a:ea typeface="ＭＳ Ｐゴシック" pitchFamily="-111" charset="-128"/>
              </a:defRPr>
            </a:lvl6pPr>
            <a:lvl7pPr marL="929031" eaLnBrk="0" fontAlgn="base" hangingPunct="0">
              <a:spcBef>
                <a:spcPct val="0"/>
              </a:spcBef>
              <a:spcAft>
                <a:spcPct val="0"/>
              </a:spcAft>
              <a:defRPr sz="2500">
                <a:solidFill>
                  <a:schemeClr val="tx1"/>
                </a:solidFill>
                <a:latin typeface="Helvetica" pitchFamily="-111" charset="0"/>
                <a:ea typeface="ＭＳ Ｐゴシック" pitchFamily="-111" charset="-128"/>
              </a:defRPr>
            </a:lvl7pPr>
            <a:lvl8pPr marL="1393545" eaLnBrk="0" fontAlgn="base" hangingPunct="0">
              <a:spcBef>
                <a:spcPct val="0"/>
              </a:spcBef>
              <a:spcAft>
                <a:spcPct val="0"/>
              </a:spcAft>
              <a:defRPr sz="2500">
                <a:solidFill>
                  <a:schemeClr val="tx1"/>
                </a:solidFill>
                <a:latin typeface="Helvetica" pitchFamily="-111" charset="0"/>
                <a:ea typeface="ＭＳ Ｐゴシック" pitchFamily="-111" charset="-128"/>
              </a:defRPr>
            </a:lvl8pPr>
            <a:lvl9pPr marL="1858060" eaLnBrk="0" fontAlgn="base" hangingPunct="0">
              <a:spcBef>
                <a:spcPct val="0"/>
              </a:spcBef>
              <a:spcAft>
                <a:spcPct val="0"/>
              </a:spcAft>
              <a:defRPr sz="2500">
                <a:solidFill>
                  <a:schemeClr val="tx1"/>
                </a:solidFill>
                <a:latin typeface="Helvetica" pitchFamily="-111" charset="0"/>
                <a:ea typeface="ＭＳ Ｐゴシック" pitchFamily="-111" charset="-128"/>
              </a:defRPr>
            </a:lvl9pPr>
          </a:lstStyle>
          <a:p>
            <a:fld id="{1340CCF6-BE53-403D-A51D-FE0FB3487537}" type="slidenum">
              <a:rPr lang="en-US" sz="1200"/>
              <a:pPr/>
              <a:t>86</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321">
              <a:defRPr sz="2500">
                <a:solidFill>
                  <a:schemeClr val="tx1"/>
                </a:solidFill>
                <a:latin typeface="Helvetica" pitchFamily="-111" charset="0"/>
                <a:ea typeface="ＭＳ Ｐゴシック" pitchFamily="-111" charset="-128"/>
              </a:defRPr>
            </a:lvl1pPr>
            <a:lvl2pPr marL="38538621" indent="-38074106" defTabSz="940321">
              <a:defRPr sz="2500">
                <a:solidFill>
                  <a:schemeClr val="tx1"/>
                </a:solidFill>
                <a:latin typeface="Helvetica" pitchFamily="-111" charset="0"/>
                <a:ea typeface="ＭＳ Ｐゴシック" pitchFamily="-111" charset="-128"/>
              </a:defRPr>
            </a:lvl2pPr>
            <a:lvl3pPr>
              <a:defRPr sz="2500">
                <a:solidFill>
                  <a:schemeClr val="tx1"/>
                </a:solidFill>
                <a:latin typeface="Helvetica" pitchFamily="-111" charset="0"/>
                <a:ea typeface="ＭＳ Ｐゴシック" pitchFamily="-111" charset="-128"/>
              </a:defRPr>
            </a:lvl3pPr>
            <a:lvl4pPr>
              <a:defRPr sz="2500">
                <a:solidFill>
                  <a:schemeClr val="tx1"/>
                </a:solidFill>
                <a:latin typeface="Helvetica" pitchFamily="-111" charset="0"/>
                <a:ea typeface="ＭＳ Ｐゴシック" pitchFamily="-111" charset="-128"/>
              </a:defRPr>
            </a:lvl4pPr>
            <a:lvl5pPr>
              <a:defRPr sz="2500">
                <a:solidFill>
                  <a:schemeClr val="tx1"/>
                </a:solidFill>
                <a:latin typeface="Helvetica" pitchFamily="-111" charset="0"/>
                <a:ea typeface="ＭＳ Ｐゴシック" pitchFamily="-111" charset="-128"/>
              </a:defRPr>
            </a:lvl5pPr>
            <a:lvl6pPr marL="464515" eaLnBrk="0" fontAlgn="base" hangingPunct="0">
              <a:spcBef>
                <a:spcPct val="0"/>
              </a:spcBef>
              <a:spcAft>
                <a:spcPct val="0"/>
              </a:spcAft>
              <a:defRPr sz="2500">
                <a:solidFill>
                  <a:schemeClr val="tx1"/>
                </a:solidFill>
                <a:latin typeface="Helvetica" pitchFamily="-111" charset="0"/>
                <a:ea typeface="ＭＳ Ｐゴシック" pitchFamily="-111" charset="-128"/>
              </a:defRPr>
            </a:lvl6pPr>
            <a:lvl7pPr marL="929031" eaLnBrk="0" fontAlgn="base" hangingPunct="0">
              <a:spcBef>
                <a:spcPct val="0"/>
              </a:spcBef>
              <a:spcAft>
                <a:spcPct val="0"/>
              </a:spcAft>
              <a:defRPr sz="2500">
                <a:solidFill>
                  <a:schemeClr val="tx1"/>
                </a:solidFill>
                <a:latin typeface="Helvetica" pitchFamily="-111" charset="0"/>
                <a:ea typeface="ＭＳ Ｐゴシック" pitchFamily="-111" charset="-128"/>
              </a:defRPr>
            </a:lvl7pPr>
            <a:lvl8pPr marL="1393545" eaLnBrk="0" fontAlgn="base" hangingPunct="0">
              <a:spcBef>
                <a:spcPct val="0"/>
              </a:spcBef>
              <a:spcAft>
                <a:spcPct val="0"/>
              </a:spcAft>
              <a:defRPr sz="2500">
                <a:solidFill>
                  <a:schemeClr val="tx1"/>
                </a:solidFill>
                <a:latin typeface="Helvetica" pitchFamily="-111" charset="0"/>
                <a:ea typeface="ＭＳ Ｐゴシック" pitchFamily="-111" charset="-128"/>
              </a:defRPr>
            </a:lvl8pPr>
            <a:lvl9pPr marL="1858060" eaLnBrk="0" fontAlgn="base" hangingPunct="0">
              <a:spcBef>
                <a:spcPct val="0"/>
              </a:spcBef>
              <a:spcAft>
                <a:spcPct val="0"/>
              </a:spcAft>
              <a:defRPr sz="2500">
                <a:solidFill>
                  <a:schemeClr val="tx1"/>
                </a:solidFill>
                <a:latin typeface="Helvetica" pitchFamily="-111" charset="0"/>
                <a:ea typeface="ＭＳ Ｐゴシック" pitchFamily="-111" charset="-128"/>
              </a:defRPr>
            </a:lvl9pPr>
          </a:lstStyle>
          <a:p>
            <a:fld id="{1340CCF6-BE53-403D-A51D-FE0FB3487537}" type="slidenum">
              <a:rPr lang="en-US" sz="1200"/>
              <a:pPr/>
              <a:t>89</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a:defRPr/>
            </a:pPr>
            <a:endParaRPr lang="en-US" dirty="0" smtClean="0"/>
          </a:p>
          <a:p>
            <a:pPr defTabSz="939363">
              <a:defRPr/>
            </a:pPr>
            <a:endParaRPr lang="en-US" dirty="0" smtClean="0"/>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321">
              <a:defRPr sz="2500">
                <a:solidFill>
                  <a:schemeClr val="tx1"/>
                </a:solidFill>
                <a:latin typeface="Helvetica" pitchFamily="-111" charset="0"/>
                <a:ea typeface="ＭＳ Ｐゴシック" pitchFamily="-111" charset="-128"/>
              </a:defRPr>
            </a:lvl1pPr>
            <a:lvl2pPr marL="38538621" indent="-38074106" defTabSz="940321">
              <a:defRPr sz="2500">
                <a:solidFill>
                  <a:schemeClr val="tx1"/>
                </a:solidFill>
                <a:latin typeface="Helvetica" pitchFamily="-111" charset="0"/>
                <a:ea typeface="ＭＳ Ｐゴシック" pitchFamily="-111" charset="-128"/>
              </a:defRPr>
            </a:lvl2pPr>
            <a:lvl3pPr>
              <a:defRPr sz="2500">
                <a:solidFill>
                  <a:schemeClr val="tx1"/>
                </a:solidFill>
                <a:latin typeface="Helvetica" pitchFamily="-111" charset="0"/>
                <a:ea typeface="ＭＳ Ｐゴシック" pitchFamily="-111" charset="-128"/>
              </a:defRPr>
            </a:lvl3pPr>
            <a:lvl4pPr>
              <a:defRPr sz="2500">
                <a:solidFill>
                  <a:schemeClr val="tx1"/>
                </a:solidFill>
                <a:latin typeface="Helvetica" pitchFamily="-111" charset="0"/>
                <a:ea typeface="ＭＳ Ｐゴシック" pitchFamily="-111" charset="-128"/>
              </a:defRPr>
            </a:lvl4pPr>
            <a:lvl5pPr>
              <a:defRPr sz="2500">
                <a:solidFill>
                  <a:schemeClr val="tx1"/>
                </a:solidFill>
                <a:latin typeface="Helvetica" pitchFamily="-111" charset="0"/>
                <a:ea typeface="ＭＳ Ｐゴシック" pitchFamily="-111" charset="-128"/>
              </a:defRPr>
            </a:lvl5pPr>
            <a:lvl6pPr marL="464515" eaLnBrk="0" fontAlgn="base" hangingPunct="0">
              <a:spcBef>
                <a:spcPct val="0"/>
              </a:spcBef>
              <a:spcAft>
                <a:spcPct val="0"/>
              </a:spcAft>
              <a:defRPr sz="2500">
                <a:solidFill>
                  <a:schemeClr val="tx1"/>
                </a:solidFill>
                <a:latin typeface="Helvetica" pitchFamily="-111" charset="0"/>
                <a:ea typeface="ＭＳ Ｐゴシック" pitchFamily="-111" charset="-128"/>
              </a:defRPr>
            </a:lvl6pPr>
            <a:lvl7pPr marL="929031" eaLnBrk="0" fontAlgn="base" hangingPunct="0">
              <a:spcBef>
                <a:spcPct val="0"/>
              </a:spcBef>
              <a:spcAft>
                <a:spcPct val="0"/>
              </a:spcAft>
              <a:defRPr sz="2500">
                <a:solidFill>
                  <a:schemeClr val="tx1"/>
                </a:solidFill>
                <a:latin typeface="Helvetica" pitchFamily="-111" charset="0"/>
                <a:ea typeface="ＭＳ Ｐゴシック" pitchFamily="-111" charset="-128"/>
              </a:defRPr>
            </a:lvl7pPr>
            <a:lvl8pPr marL="1393545" eaLnBrk="0" fontAlgn="base" hangingPunct="0">
              <a:spcBef>
                <a:spcPct val="0"/>
              </a:spcBef>
              <a:spcAft>
                <a:spcPct val="0"/>
              </a:spcAft>
              <a:defRPr sz="2500">
                <a:solidFill>
                  <a:schemeClr val="tx1"/>
                </a:solidFill>
                <a:latin typeface="Helvetica" pitchFamily="-111" charset="0"/>
                <a:ea typeface="ＭＳ Ｐゴシック" pitchFamily="-111" charset="-128"/>
              </a:defRPr>
            </a:lvl8pPr>
            <a:lvl9pPr marL="1858060" eaLnBrk="0" fontAlgn="base" hangingPunct="0">
              <a:spcBef>
                <a:spcPct val="0"/>
              </a:spcBef>
              <a:spcAft>
                <a:spcPct val="0"/>
              </a:spcAft>
              <a:defRPr sz="2500">
                <a:solidFill>
                  <a:schemeClr val="tx1"/>
                </a:solidFill>
                <a:latin typeface="Helvetica" pitchFamily="-111" charset="0"/>
                <a:ea typeface="ＭＳ Ｐゴシック" pitchFamily="-111" charset="-128"/>
              </a:defRPr>
            </a:lvl9pPr>
          </a:lstStyle>
          <a:p>
            <a:fld id="{1340CCF6-BE53-403D-A51D-FE0FB3487537}" type="slidenum">
              <a:rPr lang="en-US" sz="1200"/>
              <a:pPr/>
              <a:t>90</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93</a:t>
            </a:fld>
            <a:endParaRPr lang="en-CA"/>
          </a:p>
        </p:txBody>
      </p:sp>
    </p:spTree>
    <p:extLst>
      <p:ext uri="{BB962C8B-B14F-4D97-AF65-F5344CB8AC3E}">
        <p14:creationId xmlns:p14="http://schemas.microsoft.com/office/powerpoint/2010/main" val="2366098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94</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95</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96</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4</a:t>
            </a:fld>
            <a:endParaRPr lang="en-CA"/>
          </a:p>
        </p:txBody>
      </p:sp>
    </p:spTree>
    <p:extLst>
      <p:ext uri="{BB962C8B-B14F-4D97-AF65-F5344CB8AC3E}">
        <p14:creationId xmlns:p14="http://schemas.microsoft.com/office/powerpoint/2010/main" val="2401845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97</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98</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99</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100</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101</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102</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103</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104</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105</a:t>
            </a:fld>
            <a:endParaRPr lang="en-CA" dirty="0"/>
          </a:p>
        </p:txBody>
      </p:sp>
    </p:spTree>
    <p:extLst>
      <p:ext uri="{BB962C8B-B14F-4D97-AF65-F5344CB8AC3E}">
        <p14:creationId xmlns:p14="http://schemas.microsoft.com/office/powerpoint/2010/main" val="2998307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106</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19</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107</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115</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116</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127</a:t>
            </a:fld>
            <a:endParaRPr lang="en-CA"/>
          </a:p>
        </p:txBody>
      </p:sp>
    </p:spTree>
    <p:extLst>
      <p:ext uri="{BB962C8B-B14F-4D97-AF65-F5344CB8AC3E}">
        <p14:creationId xmlns:p14="http://schemas.microsoft.com/office/powerpoint/2010/main" val="3175331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128</a:t>
            </a:fld>
            <a:endParaRPr lang="en-CA"/>
          </a:p>
        </p:txBody>
      </p:sp>
    </p:spTree>
    <p:extLst>
      <p:ext uri="{BB962C8B-B14F-4D97-AF65-F5344CB8AC3E}">
        <p14:creationId xmlns:p14="http://schemas.microsoft.com/office/powerpoint/2010/main" val="2061166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129</a:t>
            </a:fld>
            <a:endParaRPr lang="en-CA"/>
          </a:p>
        </p:txBody>
      </p:sp>
    </p:spTree>
    <p:extLst>
      <p:ext uri="{BB962C8B-B14F-4D97-AF65-F5344CB8AC3E}">
        <p14:creationId xmlns:p14="http://schemas.microsoft.com/office/powerpoint/2010/main" val="2061166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130</a:t>
            </a:fld>
            <a:endParaRPr lang="en-CA"/>
          </a:p>
        </p:txBody>
      </p:sp>
    </p:spTree>
    <p:extLst>
      <p:ext uri="{BB962C8B-B14F-4D97-AF65-F5344CB8AC3E}">
        <p14:creationId xmlns:p14="http://schemas.microsoft.com/office/powerpoint/2010/main" val="206116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131</a:t>
            </a:fld>
            <a:endParaRPr lang="en-CA"/>
          </a:p>
        </p:txBody>
      </p:sp>
    </p:spTree>
    <p:extLst>
      <p:ext uri="{BB962C8B-B14F-4D97-AF65-F5344CB8AC3E}">
        <p14:creationId xmlns:p14="http://schemas.microsoft.com/office/powerpoint/2010/main" val="2401845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eaLnBrk="1" hangingPunct="1">
              <a:lnSpc>
                <a:spcPct val="80000"/>
              </a:lnSpc>
              <a:buFont typeface="Wingdings" pitchFamily="2" charset="2"/>
              <a:buChar char="§"/>
            </a:pPr>
            <a:endParaRPr lang="en-US" sz="1400" dirty="0">
              <a:ea typeface="ＭＳ Ｐゴシック" pitchFamily="34" charset="-128"/>
            </a:endParaRPr>
          </a:p>
          <a:p>
            <a:pPr lvl="1" algn="l" eaLnBrk="1" hangingPunct="1">
              <a:lnSpc>
                <a:spcPct val="80000"/>
              </a:lnSpc>
              <a:buFont typeface="Wingdings" pitchFamily="2" charset="2"/>
              <a:buNone/>
            </a:pPr>
            <a:endParaRPr lang="en-US" sz="1400" dirty="0">
              <a:ea typeface="ＭＳ Ｐゴシック" pitchFamily="34" charset="-128"/>
            </a:endParaRPr>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133</a:t>
            </a:fld>
            <a:endParaRPr lang="en-CA"/>
          </a:p>
        </p:txBody>
      </p:sp>
    </p:spTree>
    <p:extLst>
      <p:ext uri="{BB962C8B-B14F-4D97-AF65-F5344CB8AC3E}">
        <p14:creationId xmlns:p14="http://schemas.microsoft.com/office/powerpoint/2010/main" val="1774084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134</a:t>
            </a:fld>
            <a:endParaRPr lang="en-CA"/>
          </a:p>
        </p:txBody>
      </p:sp>
    </p:spTree>
    <p:extLst>
      <p:ext uri="{BB962C8B-B14F-4D97-AF65-F5344CB8AC3E}">
        <p14:creationId xmlns:p14="http://schemas.microsoft.com/office/powerpoint/2010/main" val="29448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20</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160</a:t>
            </a:fld>
            <a:endParaRPr lang="en-CA"/>
          </a:p>
        </p:txBody>
      </p:sp>
    </p:spTree>
    <p:extLst>
      <p:ext uri="{BB962C8B-B14F-4D97-AF65-F5344CB8AC3E}">
        <p14:creationId xmlns:p14="http://schemas.microsoft.com/office/powerpoint/2010/main" val="3256292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161</a:t>
            </a:fld>
            <a:endParaRPr lang="en-CA"/>
          </a:p>
        </p:txBody>
      </p:sp>
    </p:spTree>
    <p:extLst>
      <p:ext uri="{BB962C8B-B14F-4D97-AF65-F5344CB8AC3E}">
        <p14:creationId xmlns:p14="http://schemas.microsoft.com/office/powerpoint/2010/main" val="3256292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187</a:t>
            </a:fld>
            <a:endParaRPr lang="en-CA"/>
          </a:p>
        </p:txBody>
      </p:sp>
    </p:spTree>
    <p:extLst>
      <p:ext uri="{BB962C8B-B14F-4D97-AF65-F5344CB8AC3E}">
        <p14:creationId xmlns:p14="http://schemas.microsoft.com/office/powerpoint/2010/main" val="4020606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190</a:t>
            </a:fld>
            <a:endParaRPr lang="en-CA" dirty="0"/>
          </a:p>
        </p:txBody>
      </p:sp>
    </p:spTree>
    <p:extLst>
      <p:ext uri="{BB962C8B-B14F-4D97-AF65-F5344CB8AC3E}">
        <p14:creationId xmlns:p14="http://schemas.microsoft.com/office/powerpoint/2010/main" val="133348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21</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22</a:t>
            </a:fld>
            <a:endParaRPr lang="en-CA"/>
          </a:p>
        </p:txBody>
      </p:sp>
    </p:spTree>
    <p:extLst>
      <p:ext uri="{BB962C8B-B14F-4D97-AF65-F5344CB8AC3E}">
        <p14:creationId xmlns:p14="http://schemas.microsoft.com/office/powerpoint/2010/main" val="381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smtClean="0"/>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E41C68E2-0EB8-42B5-8DDD-76E0C2D64FFC}" type="slidenum">
              <a:rPr lang="en-CA" smtClean="0"/>
              <a:t>23</a:t>
            </a:fld>
            <a:endParaRPr lang="en-CA"/>
          </a:p>
        </p:txBody>
      </p:sp>
    </p:spTree>
    <p:extLst>
      <p:ext uri="{BB962C8B-B14F-4D97-AF65-F5344CB8AC3E}">
        <p14:creationId xmlns:p14="http://schemas.microsoft.com/office/powerpoint/2010/main" val="381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t>03/03/2014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85803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t>03/03/2014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178691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t>03/03/2014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26949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11147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867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0850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34271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409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1880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04338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4072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t>03/03/2014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958260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86872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149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38461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655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66413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55530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24013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40046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9580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63995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CEEB8-ECE5-42A1-863D-CB0DFA1D24F3}" type="datetimeFigureOut">
              <a:rPr lang="en-CA" smtClean="0"/>
              <a:t>03/03/2014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301686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26042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28149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3605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133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8CEEB8-ECE5-42A1-863D-CB0DFA1D24F3}" type="datetimeFigureOut">
              <a:rPr lang="en-CA" smtClean="0"/>
              <a:t>03/03/2014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339288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8CEEB8-ECE5-42A1-863D-CB0DFA1D24F3}" type="datetimeFigureOut">
              <a:rPr lang="en-CA" smtClean="0"/>
              <a:t>03/03/2014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181364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8CEEB8-ECE5-42A1-863D-CB0DFA1D24F3}" type="datetimeFigureOut">
              <a:rPr lang="en-CA" smtClean="0"/>
              <a:t>03/03/2014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115798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CEEB8-ECE5-42A1-863D-CB0DFA1D24F3}" type="datetimeFigureOut">
              <a:rPr lang="en-CA" smtClean="0"/>
              <a:t>03/03/2014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88536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t>03/03/2014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410149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CEEB8-ECE5-42A1-863D-CB0DFA1D24F3}" type="datetimeFigureOut">
              <a:rPr lang="en-CA" smtClean="0"/>
              <a:t>03/03/2014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4370A-30F4-44DC-ADE7-EAA380E9D65F}" type="slidenum">
              <a:rPr lang="en-CA" smtClean="0"/>
              <a:t>‹#›</a:t>
            </a:fld>
            <a:endParaRPr lang="en-CA"/>
          </a:p>
        </p:txBody>
      </p:sp>
    </p:spTree>
    <p:extLst>
      <p:ext uri="{BB962C8B-B14F-4D97-AF65-F5344CB8AC3E}">
        <p14:creationId xmlns:p14="http://schemas.microsoft.com/office/powerpoint/2010/main" val="124635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CEEB8-ECE5-42A1-863D-CB0DFA1D24F3}" type="datetimeFigureOut">
              <a:rPr lang="en-CA" smtClean="0"/>
              <a:t>03/03/2014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4370A-30F4-44DC-ADE7-EAA380E9D65F}" type="slidenum">
              <a:rPr lang="en-CA" smtClean="0"/>
              <a:t>‹#›</a:t>
            </a:fld>
            <a:endParaRPr lang="en-CA"/>
          </a:p>
        </p:txBody>
      </p:sp>
    </p:spTree>
    <p:extLst>
      <p:ext uri="{BB962C8B-B14F-4D97-AF65-F5344CB8AC3E}">
        <p14:creationId xmlns:p14="http://schemas.microsoft.com/office/powerpoint/2010/main" val="219989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523117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CEEB8-ECE5-42A1-863D-CB0DFA1D24F3}" type="datetimeFigureOut">
              <a:rPr lang="en-CA" smtClean="0">
                <a:solidFill>
                  <a:prstClr val="black">
                    <a:tint val="75000"/>
                  </a:prstClr>
                </a:solidFill>
              </a:rPr>
              <a:pPr/>
              <a:t>03/03/2014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4370A-30F4-44DC-ADE7-EAA380E9D65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745588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16.wdp"/></Relationships>
</file>

<file path=ppt/slides/_rels/slide1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6.wdp"/></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1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7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4.wdp"/></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jpeg"/></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4.wdp"/></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15.wdp"/></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5.wdp"/></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15.wdp"/></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5.wdp"/></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8444"/>
            <a:ext cx="9144000" cy="254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03882" y="1223895"/>
            <a:ext cx="5576463" cy="523220"/>
          </a:xfrm>
          <a:prstGeom prst="rect">
            <a:avLst/>
          </a:prstGeom>
          <a:noFill/>
        </p:spPr>
        <p:txBody>
          <a:bodyPr wrap="none" rtlCol="0">
            <a:spAutoFit/>
          </a:bodyPr>
          <a:lstStyle/>
          <a:p>
            <a:r>
              <a:rPr lang="en-CA" sz="2800" dirty="0" smtClean="0"/>
              <a:t>A Presentation brought to you by the</a:t>
            </a:r>
            <a:endParaRPr lang="en-CA" sz="2800" dirty="0"/>
          </a:p>
        </p:txBody>
      </p:sp>
      <p:sp>
        <p:nvSpPr>
          <p:cNvPr id="3" name="TextBox 2"/>
          <p:cNvSpPr txBox="1"/>
          <p:nvPr/>
        </p:nvSpPr>
        <p:spPr>
          <a:xfrm>
            <a:off x="881555" y="5354896"/>
            <a:ext cx="7821115" cy="830997"/>
          </a:xfrm>
          <a:prstGeom prst="rect">
            <a:avLst/>
          </a:prstGeom>
          <a:noFill/>
        </p:spPr>
        <p:txBody>
          <a:bodyPr wrap="none" rtlCol="0">
            <a:spAutoFit/>
          </a:bodyPr>
          <a:lstStyle/>
          <a:p>
            <a:r>
              <a:rPr lang="en-CA" sz="2400" i="1" dirty="0"/>
              <a:t>Bear ye one another's burdens, and so fulfil the law of Christ. </a:t>
            </a:r>
            <a:br>
              <a:rPr lang="en-CA" sz="2400" i="1" dirty="0"/>
            </a:br>
            <a:r>
              <a:rPr lang="en-CA" sz="2400" i="1" dirty="0"/>
              <a:t>(Galatians 6:2)</a:t>
            </a:r>
            <a:endParaRPr lang="en-CA" sz="2400" dirty="0"/>
          </a:p>
        </p:txBody>
      </p:sp>
    </p:spTree>
    <p:extLst>
      <p:ext uri="{BB962C8B-B14F-4D97-AF65-F5344CB8AC3E}">
        <p14:creationId xmlns:p14="http://schemas.microsoft.com/office/powerpoint/2010/main" val="2674869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42" name="Picture 2" descr="http://t0.gstatic.com/images?q=tbn:ANd9GcReghjH4uAwH5-BuzqgGEv0rCEDNES7-6TR7V52h05ArJi3ZHRR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92696"/>
            <a:ext cx="3672408" cy="5518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p:cNvSpPr txBox="1"/>
          <p:nvPr/>
        </p:nvSpPr>
        <p:spPr>
          <a:xfrm>
            <a:off x="5364088" y="2708920"/>
            <a:ext cx="3267818" cy="1323439"/>
          </a:xfrm>
          <a:prstGeom prst="rect">
            <a:avLst/>
          </a:prstGeom>
          <a:noFill/>
        </p:spPr>
        <p:txBody>
          <a:bodyPr wrap="none" rtlCol="0">
            <a:spAutoFit/>
          </a:bodyPr>
          <a:lstStyle/>
          <a:p>
            <a:r>
              <a:rPr lang="en-CA" sz="4000" dirty="0" smtClean="0"/>
              <a:t>“I only drink </a:t>
            </a:r>
          </a:p>
          <a:p>
            <a:r>
              <a:rPr lang="en-CA" sz="4000" dirty="0"/>
              <a:t>o</a:t>
            </a:r>
            <a:r>
              <a:rPr lang="en-CA" sz="4000" dirty="0" smtClean="0"/>
              <a:t>ccasionally…”</a:t>
            </a:r>
            <a:endParaRPr lang="en-CA" sz="4000" dirty="0"/>
          </a:p>
        </p:txBody>
      </p:sp>
    </p:spTree>
    <p:extLst>
      <p:ext uri="{BB962C8B-B14F-4D97-AF65-F5344CB8AC3E}">
        <p14:creationId xmlns:p14="http://schemas.microsoft.com/office/powerpoint/2010/main" val="18716205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solidFill>
                  <a:srgbClr val="FF0000"/>
                </a:solidFill>
              </a:rPr>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6072133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solidFill>
                  <a:srgbClr val="FF0000"/>
                </a:solidFill>
              </a:rPr>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38413460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solidFill>
                  <a:srgbClr val="FF0000"/>
                </a:solidFill>
              </a:rPr>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32737163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solidFill>
                  <a:srgbClr val="FF0000"/>
                </a:solidFill>
              </a:rPr>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42803846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solidFill>
                  <a:srgbClr val="FF0000"/>
                </a:solidFill>
              </a:rPr>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34968588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solidFill>
                  <a:srgbClr val="FF0000"/>
                </a:solidFill>
              </a:rPr>
              <a:t>Self-efficacy </a:t>
            </a:r>
            <a:endParaRPr lang="en-CA" sz="4800" dirty="0">
              <a:solidFill>
                <a:srgbClr val="FF0000"/>
              </a:solidFill>
            </a:endParaRPr>
          </a:p>
        </p:txBody>
      </p:sp>
    </p:spTree>
    <p:extLst>
      <p:ext uri="{BB962C8B-B14F-4D97-AF65-F5344CB8AC3E}">
        <p14:creationId xmlns:p14="http://schemas.microsoft.com/office/powerpoint/2010/main" val="2708810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116632"/>
            <a:ext cx="7187673" cy="923330"/>
          </a:xfrm>
          <a:prstGeom prst="rect">
            <a:avLst/>
          </a:prstGeom>
          <a:noFill/>
        </p:spPr>
        <p:txBody>
          <a:bodyPr wrap="none" rtlCol="0">
            <a:spAutoFit/>
          </a:bodyPr>
          <a:lstStyle/>
          <a:p>
            <a:r>
              <a:rPr lang="en-CA" sz="5400" dirty="0" err="1" smtClean="0"/>
              <a:t>Bio</a:t>
            </a:r>
            <a:r>
              <a:rPr lang="en-CA" sz="5400" dirty="0" err="1" smtClean="0">
                <a:solidFill>
                  <a:srgbClr val="FF0000"/>
                </a:solidFill>
              </a:rPr>
              <a:t>PSYCHO</a:t>
            </a:r>
            <a:r>
              <a:rPr lang="en-CA" sz="5400" dirty="0" err="1" smtClean="0"/>
              <a:t>socialspiritual</a:t>
            </a:r>
            <a:endParaRPr lang="en-CA" sz="5400" dirty="0"/>
          </a:p>
        </p:txBody>
      </p:sp>
      <p:sp>
        <p:nvSpPr>
          <p:cNvPr id="4" name="Rectangle 3"/>
          <p:cNvSpPr/>
          <p:nvPr/>
        </p:nvSpPr>
        <p:spPr>
          <a:xfrm>
            <a:off x="2699792" y="1011307"/>
            <a:ext cx="4572000" cy="5755422"/>
          </a:xfrm>
          <a:prstGeom prst="rect">
            <a:avLst/>
          </a:prstGeom>
        </p:spPr>
        <p:txBody>
          <a:bodyPr>
            <a:spAutoFit/>
          </a:bodyPr>
          <a:lstStyle/>
          <a:p>
            <a:pPr marL="285750" lvl="0" indent="-285750">
              <a:buFont typeface="Arial" pitchFamily="34" charset="0"/>
              <a:buChar char="•"/>
            </a:pPr>
            <a:r>
              <a:rPr lang="en-CA" sz="4000" dirty="0">
                <a:solidFill>
                  <a:prstClr val="black"/>
                </a:solidFill>
              </a:rPr>
              <a:t>Social skills</a:t>
            </a:r>
          </a:p>
          <a:p>
            <a:pPr marL="285750" lvl="0" indent="-285750">
              <a:buFont typeface="Arial" pitchFamily="34" charset="0"/>
              <a:buChar char="•"/>
            </a:pPr>
            <a:r>
              <a:rPr lang="en-CA" sz="4000" dirty="0">
                <a:solidFill>
                  <a:prstClr val="black"/>
                </a:solidFill>
              </a:rPr>
              <a:t>Coping skills</a:t>
            </a:r>
          </a:p>
          <a:p>
            <a:pPr marL="285750" lvl="0" indent="-285750">
              <a:buFont typeface="Arial" pitchFamily="34" charset="0"/>
              <a:buChar char="•"/>
            </a:pPr>
            <a:r>
              <a:rPr lang="en-CA" sz="4000" dirty="0">
                <a:solidFill>
                  <a:prstClr val="black"/>
                </a:solidFill>
              </a:rPr>
              <a:t>Self worth</a:t>
            </a:r>
          </a:p>
          <a:p>
            <a:pPr marL="285750" lvl="0" indent="-285750">
              <a:buFont typeface="Arial" pitchFamily="34" charset="0"/>
              <a:buChar char="•"/>
            </a:pPr>
            <a:r>
              <a:rPr lang="en-CA" sz="4000" dirty="0">
                <a:solidFill>
                  <a:prstClr val="black"/>
                </a:solidFill>
              </a:rPr>
              <a:t>Temperament</a:t>
            </a:r>
          </a:p>
          <a:p>
            <a:pPr marL="285750" lvl="0" indent="-285750">
              <a:buFont typeface="Arial" pitchFamily="34" charset="0"/>
              <a:buChar char="•"/>
            </a:pPr>
            <a:r>
              <a:rPr lang="en-CA" sz="4000" dirty="0">
                <a:solidFill>
                  <a:prstClr val="black"/>
                </a:solidFill>
              </a:rPr>
              <a:t>Cognition</a:t>
            </a:r>
          </a:p>
          <a:p>
            <a:pPr marL="285750" lvl="0" indent="-285750">
              <a:buFont typeface="Arial" pitchFamily="34" charset="0"/>
              <a:buChar char="•"/>
            </a:pPr>
            <a:r>
              <a:rPr lang="en-CA" sz="4000" dirty="0">
                <a:solidFill>
                  <a:prstClr val="black"/>
                </a:solidFill>
              </a:rPr>
              <a:t>Emotions</a:t>
            </a:r>
          </a:p>
          <a:p>
            <a:pPr marL="285750" lvl="0" indent="-285750">
              <a:buFont typeface="Arial" pitchFamily="34" charset="0"/>
              <a:buChar char="•"/>
            </a:pPr>
            <a:r>
              <a:rPr lang="en-CA" sz="4000" dirty="0">
                <a:solidFill>
                  <a:prstClr val="black"/>
                </a:solidFill>
              </a:rPr>
              <a:t>Stress</a:t>
            </a:r>
          </a:p>
          <a:p>
            <a:pPr marL="285750" lvl="0" indent="-285750">
              <a:buFont typeface="Arial" pitchFamily="34" charset="0"/>
              <a:buChar char="•"/>
            </a:pPr>
            <a:r>
              <a:rPr lang="en-CA" sz="4000" dirty="0">
                <a:solidFill>
                  <a:prstClr val="black"/>
                </a:solidFill>
              </a:rPr>
              <a:t>Trauma</a:t>
            </a:r>
          </a:p>
          <a:p>
            <a:pPr marL="285750" lvl="0" indent="-285750">
              <a:buFont typeface="Arial" pitchFamily="34" charset="0"/>
              <a:buChar char="•"/>
            </a:pPr>
            <a:r>
              <a:rPr lang="en-CA" sz="4000" dirty="0"/>
              <a:t>Self-efficacy</a:t>
            </a:r>
            <a:r>
              <a:rPr lang="en-CA" sz="4800" dirty="0">
                <a:solidFill>
                  <a:srgbClr val="FF0000"/>
                </a:solidFill>
              </a:rPr>
              <a:t> </a:t>
            </a:r>
          </a:p>
        </p:txBody>
      </p:sp>
    </p:spTree>
    <p:extLst>
      <p:ext uri="{BB962C8B-B14F-4D97-AF65-F5344CB8AC3E}">
        <p14:creationId xmlns:p14="http://schemas.microsoft.com/office/powerpoint/2010/main" val="22490655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182" y="2752773"/>
            <a:ext cx="8293617" cy="1323439"/>
          </a:xfrm>
          <a:prstGeom prst="rect">
            <a:avLst/>
          </a:prstGeom>
          <a:noFill/>
        </p:spPr>
        <p:txBody>
          <a:bodyPr wrap="none" rtlCol="0">
            <a:spAutoFit/>
          </a:bodyPr>
          <a:lstStyle/>
          <a:p>
            <a:r>
              <a:rPr lang="en-CA" sz="5400" dirty="0" err="1" smtClean="0"/>
              <a:t>Biopsycho</a:t>
            </a:r>
            <a:r>
              <a:rPr lang="en-CA" sz="8000" dirty="0" err="1" smtClean="0">
                <a:solidFill>
                  <a:srgbClr val="FF0000"/>
                </a:solidFill>
              </a:rPr>
              <a:t>SOCIAL</a:t>
            </a:r>
            <a:r>
              <a:rPr lang="en-CA" sz="5400" dirty="0" err="1" smtClean="0"/>
              <a:t>spiritual</a:t>
            </a:r>
            <a:endParaRPr lang="en-CA" sz="5400" dirty="0"/>
          </a:p>
        </p:txBody>
      </p:sp>
    </p:spTree>
    <p:extLst>
      <p:ext uri="{BB962C8B-B14F-4D97-AF65-F5344CB8AC3E}">
        <p14:creationId xmlns:p14="http://schemas.microsoft.com/office/powerpoint/2010/main" val="28212599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28024475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solidFill>
                  <a:srgbClr val="FF0000"/>
                </a:solidFill>
              </a:rPr>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1133707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131840" y="5805264"/>
            <a:ext cx="4320480" cy="707886"/>
          </a:xfrm>
          <a:prstGeom prst="rect">
            <a:avLst/>
          </a:prstGeom>
          <a:noFill/>
        </p:spPr>
        <p:txBody>
          <a:bodyPr wrap="square" rtlCol="0">
            <a:spAutoFit/>
          </a:bodyPr>
          <a:lstStyle/>
          <a:p>
            <a:r>
              <a:rPr lang="en-CA" sz="4000" dirty="0" smtClean="0"/>
              <a:t>“…no thanks…”</a:t>
            </a:r>
            <a:endParaRPr lang="en-CA" sz="4000" dirty="0"/>
          </a:p>
        </p:txBody>
      </p:sp>
      <p:pic>
        <p:nvPicPr>
          <p:cNvPr id="4" name="Picture 2" descr="C:\Users\ed\Desktop\california oct2013\DCIM\215___05\IMG_2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0593"/>
            <a:ext cx="7393043"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1260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solidFill>
                  <a:srgbClr val="FF0000"/>
                </a:solidFill>
              </a:rPr>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15248308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solidFill>
                  <a:srgbClr val="FF0000"/>
                </a:solidFill>
              </a:rPr>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16112407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solidFill>
                  <a:srgbClr val="FF0000"/>
                </a:solidFill>
              </a:rPr>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40431582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solidFill>
                  <a:srgbClr val="FF0000"/>
                </a:solidFill>
              </a:rPr>
              <a:t>Church community</a:t>
            </a:r>
          </a:p>
          <a:p>
            <a:pPr marL="685800" indent="-685800">
              <a:buFont typeface="Arial" pitchFamily="34" charset="0"/>
              <a:buChar char="•"/>
            </a:pPr>
            <a:r>
              <a:rPr lang="en-CA" sz="4800" dirty="0" smtClean="0"/>
              <a:t>Free time</a:t>
            </a:r>
          </a:p>
          <a:p>
            <a:endParaRPr lang="en-CA" sz="4800" dirty="0"/>
          </a:p>
        </p:txBody>
      </p:sp>
    </p:spTree>
    <p:extLst>
      <p:ext uri="{BB962C8B-B14F-4D97-AF65-F5344CB8AC3E}">
        <p14:creationId xmlns:p14="http://schemas.microsoft.com/office/powerpoint/2010/main" val="31148586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9712" y="980728"/>
            <a:ext cx="6336704" cy="5262979"/>
          </a:xfrm>
          <a:prstGeom prst="rect">
            <a:avLst/>
          </a:prstGeom>
        </p:spPr>
        <p:txBody>
          <a:bodyPr wrap="square">
            <a:spAutoFit/>
          </a:bodyPr>
          <a:lstStyle/>
          <a:p>
            <a:pPr marL="685800" indent="-685800">
              <a:buFont typeface="Arial" pitchFamily="34" charset="0"/>
              <a:buChar char="•"/>
            </a:pPr>
            <a:r>
              <a:rPr lang="en-CA" sz="4800" dirty="0" smtClean="0"/>
              <a:t>Peers</a:t>
            </a:r>
          </a:p>
          <a:p>
            <a:pPr marL="685800" indent="-685800">
              <a:buFont typeface="Arial" pitchFamily="34" charset="0"/>
              <a:buChar char="•"/>
            </a:pPr>
            <a:r>
              <a:rPr lang="en-CA" sz="4800" dirty="0" smtClean="0"/>
              <a:t>School</a:t>
            </a:r>
          </a:p>
          <a:p>
            <a:pPr marL="685800" indent="-685800">
              <a:buFont typeface="Arial" pitchFamily="34" charset="0"/>
              <a:buChar char="•"/>
            </a:pPr>
            <a:r>
              <a:rPr lang="en-CA" sz="4800" dirty="0" smtClean="0"/>
              <a:t>Work</a:t>
            </a:r>
          </a:p>
          <a:p>
            <a:pPr marL="685800" indent="-685800">
              <a:buFont typeface="Arial" pitchFamily="34" charset="0"/>
              <a:buChar char="•"/>
            </a:pPr>
            <a:r>
              <a:rPr lang="en-CA" sz="4800" dirty="0" smtClean="0"/>
              <a:t>Family circumstances</a:t>
            </a:r>
          </a:p>
          <a:p>
            <a:pPr marL="685800" indent="-685800">
              <a:buFont typeface="Arial" pitchFamily="34" charset="0"/>
              <a:buChar char="•"/>
            </a:pPr>
            <a:r>
              <a:rPr lang="en-CA" sz="4800" dirty="0" smtClean="0"/>
              <a:t>Church community</a:t>
            </a:r>
          </a:p>
          <a:p>
            <a:pPr marL="685800" indent="-685800">
              <a:buFont typeface="Arial" pitchFamily="34" charset="0"/>
              <a:buChar char="•"/>
            </a:pPr>
            <a:r>
              <a:rPr lang="en-CA" sz="4800" dirty="0" smtClean="0">
                <a:solidFill>
                  <a:srgbClr val="FF0000"/>
                </a:solidFill>
              </a:rPr>
              <a:t>Free time</a:t>
            </a:r>
          </a:p>
          <a:p>
            <a:endParaRPr lang="en-CA" sz="4800" dirty="0"/>
          </a:p>
        </p:txBody>
      </p:sp>
    </p:spTree>
    <p:extLst>
      <p:ext uri="{BB962C8B-B14F-4D97-AF65-F5344CB8AC3E}">
        <p14:creationId xmlns:p14="http://schemas.microsoft.com/office/powerpoint/2010/main" val="5791557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00608" y="-29014"/>
            <a:ext cx="11615705" cy="688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620688"/>
            <a:ext cx="8293617" cy="1323439"/>
          </a:xfrm>
          <a:prstGeom prst="rect">
            <a:avLst/>
          </a:prstGeom>
          <a:noFill/>
        </p:spPr>
        <p:txBody>
          <a:bodyPr wrap="none" rtlCol="0">
            <a:spAutoFit/>
          </a:bodyPr>
          <a:lstStyle/>
          <a:p>
            <a:r>
              <a:rPr lang="en-CA" sz="5400" dirty="0" err="1" smtClean="0"/>
              <a:t>Biopsycho</a:t>
            </a:r>
            <a:r>
              <a:rPr lang="en-CA" sz="8000" dirty="0" err="1" smtClean="0">
                <a:solidFill>
                  <a:srgbClr val="FF0000"/>
                </a:solidFill>
              </a:rPr>
              <a:t>SOCIAL</a:t>
            </a:r>
            <a:r>
              <a:rPr lang="en-CA" sz="5400" dirty="0" err="1" smtClean="0"/>
              <a:t>spiritual</a:t>
            </a:r>
            <a:endParaRPr lang="en-CA" sz="5400" dirty="0"/>
          </a:p>
        </p:txBody>
      </p:sp>
      <p:sp>
        <p:nvSpPr>
          <p:cNvPr id="4" name="Rectangle 3"/>
          <p:cNvSpPr/>
          <p:nvPr/>
        </p:nvSpPr>
        <p:spPr>
          <a:xfrm>
            <a:off x="2286000" y="1948045"/>
            <a:ext cx="6462464" cy="4154984"/>
          </a:xfrm>
          <a:prstGeom prst="rect">
            <a:avLst/>
          </a:prstGeom>
        </p:spPr>
        <p:txBody>
          <a:bodyPr wrap="square">
            <a:spAutoFit/>
          </a:bodyPr>
          <a:lstStyle/>
          <a:p>
            <a:pPr marL="685800" lvl="0" indent="-685800">
              <a:buFont typeface="Arial" pitchFamily="34" charset="0"/>
              <a:buChar char="•"/>
            </a:pPr>
            <a:r>
              <a:rPr lang="en-CA" sz="4400" dirty="0">
                <a:solidFill>
                  <a:prstClr val="black"/>
                </a:solidFill>
              </a:rPr>
              <a:t>Peers</a:t>
            </a:r>
          </a:p>
          <a:p>
            <a:pPr marL="685800" lvl="0" indent="-685800">
              <a:buFont typeface="Arial" pitchFamily="34" charset="0"/>
              <a:buChar char="•"/>
            </a:pPr>
            <a:r>
              <a:rPr lang="en-CA" sz="4400" dirty="0">
                <a:solidFill>
                  <a:prstClr val="black"/>
                </a:solidFill>
              </a:rPr>
              <a:t>School</a:t>
            </a:r>
          </a:p>
          <a:p>
            <a:pPr marL="685800" lvl="0" indent="-685800">
              <a:buFont typeface="Arial" pitchFamily="34" charset="0"/>
              <a:buChar char="•"/>
            </a:pPr>
            <a:r>
              <a:rPr lang="en-CA" sz="4400" dirty="0">
                <a:solidFill>
                  <a:prstClr val="black"/>
                </a:solidFill>
              </a:rPr>
              <a:t>Work</a:t>
            </a:r>
          </a:p>
          <a:p>
            <a:pPr marL="685800" lvl="0" indent="-685800">
              <a:buFont typeface="Arial" pitchFamily="34" charset="0"/>
              <a:buChar char="•"/>
            </a:pPr>
            <a:r>
              <a:rPr lang="en-CA" sz="4400" dirty="0">
                <a:solidFill>
                  <a:prstClr val="black"/>
                </a:solidFill>
              </a:rPr>
              <a:t>Family circumstances</a:t>
            </a:r>
          </a:p>
          <a:p>
            <a:pPr marL="685800" lvl="0" indent="-685800">
              <a:buFont typeface="Arial" pitchFamily="34" charset="0"/>
              <a:buChar char="•"/>
            </a:pPr>
            <a:r>
              <a:rPr lang="en-CA" sz="4400" dirty="0">
                <a:solidFill>
                  <a:prstClr val="black"/>
                </a:solidFill>
              </a:rPr>
              <a:t>Church community</a:t>
            </a:r>
          </a:p>
          <a:p>
            <a:pPr marL="685800" lvl="0" indent="-685800">
              <a:buFont typeface="Arial" pitchFamily="34" charset="0"/>
              <a:buChar char="•"/>
            </a:pPr>
            <a:r>
              <a:rPr lang="en-CA" sz="4400" dirty="0">
                <a:solidFill>
                  <a:prstClr val="black"/>
                </a:solidFill>
              </a:rPr>
              <a:t>Free time</a:t>
            </a:r>
          </a:p>
        </p:txBody>
      </p:sp>
    </p:spTree>
    <p:extLst>
      <p:ext uri="{BB962C8B-B14F-4D97-AF65-F5344CB8AC3E}">
        <p14:creationId xmlns:p14="http://schemas.microsoft.com/office/powerpoint/2010/main" val="38938619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2564904"/>
            <a:ext cx="8848128" cy="1323439"/>
          </a:xfrm>
          <a:prstGeom prst="rect">
            <a:avLst/>
          </a:prstGeom>
          <a:noFill/>
        </p:spPr>
        <p:txBody>
          <a:bodyPr wrap="none" rtlCol="0">
            <a:spAutoFit/>
          </a:bodyPr>
          <a:lstStyle/>
          <a:p>
            <a:r>
              <a:rPr lang="en-CA" sz="5400" dirty="0" err="1" smtClean="0"/>
              <a:t>Biopsychosocial</a:t>
            </a:r>
            <a:r>
              <a:rPr lang="en-CA" sz="8000" dirty="0" err="1" smtClean="0">
                <a:solidFill>
                  <a:srgbClr val="FF0000"/>
                </a:solidFill>
              </a:rPr>
              <a:t>SPIRITUAL</a:t>
            </a:r>
            <a:endParaRPr lang="en-CA" sz="8000" dirty="0">
              <a:solidFill>
                <a:srgbClr val="FF0000"/>
              </a:solidFill>
            </a:endParaRPr>
          </a:p>
        </p:txBody>
      </p:sp>
    </p:spTree>
    <p:extLst>
      <p:ext uri="{BB962C8B-B14F-4D97-AF65-F5344CB8AC3E}">
        <p14:creationId xmlns:p14="http://schemas.microsoft.com/office/powerpoint/2010/main" val="40071949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186719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solidFill>
                  <a:srgbClr val="FF0000"/>
                </a:solidFill>
              </a:rPr>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38068454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solidFill>
                  <a:srgbClr val="FF0000"/>
                </a:solidFill>
              </a:rPr>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3247275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59114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6176" y="2060848"/>
            <a:ext cx="5220072" cy="1446550"/>
          </a:xfrm>
          <a:prstGeom prst="rect">
            <a:avLst/>
          </a:prstGeom>
          <a:noFill/>
        </p:spPr>
        <p:txBody>
          <a:bodyPr wrap="square" rtlCol="0">
            <a:spAutoFit/>
          </a:bodyPr>
          <a:lstStyle/>
          <a:p>
            <a:r>
              <a:rPr lang="en-CA" sz="4400" dirty="0" smtClean="0"/>
              <a:t>“…I’m fine…</a:t>
            </a:r>
          </a:p>
          <a:p>
            <a:r>
              <a:rPr lang="en-CA" sz="4400" dirty="0" smtClean="0"/>
              <a:t>…really”</a:t>
            </a:r>
            <a:endParaRPr lang="en-CA" sz="4400" dirty="0"/>
          </a:p>
        </p:txBody>
      </p:sp>
    </p:spTree>
    <p:extLst>
      <p:ext uri="{BB962C8B-B14F-4D97-AF65-F5344CB8AC3E}">
        <p14:creationId xmlns:p14="http://schemas.microsoft.com/office/powerpoint/2010/main" val="14363469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solidFill>
                  <a:srgbClr val="FF0000"/>
                </a:solidFill>
              </a:rPr>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20940305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solidFill>
                  <a:srgbClr val="FF0000"/>
                </a:solidFill>
              </a:rPr>
              <a:t>State of mind </a:t>
            </a:r>
            <a:r>
              <a:rPr lang="en-CA" sz="4800" dirty="0">
                <a:solidFill>
                  <a:srgbClr val="FF0000"/>
                </a:solidFill>
              </a:rPr>
              <a:t>and </a:t>
            </a:r>
            <a:r>
              <a:rPr lang="en-CA" sz="4800" dirty="0" smtClean="0">
                <a:solidFill>
                  <a:srgbClr val="FF0000"/>
                </a:solidFill>
              </a:rPr>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14256787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solidFill>
                  <a:srgbClr val="FF0000"/>
                </a:solidFill>
              </a:rPr>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33468565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solidFill>
                  <a:srgbClr val="FF0000"/>
                </a:solidFill>
              </a:rPr>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3833646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solidFill>
                  <a:srgbClr val="FF0000"/>
                </a:solidFill>
              </a:rPr>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18321056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solidFill>
                  <a:srgbClr val="FF0000"/>
                </a:solidFill>
              </a:rPr>
              <a:t>Role of Holy Spirit in our life</a:t>
            </a:r>
          </a:p>
          <a:p>
            <a:pPr marL="285750" indent="-285750">
              <a:buFont typeface="Arial" pitchFamily="34" charset="0"/>
              <a:buChar char="•"/>
            </a:pPr>
            <a:r>
              <a:rPr lang="en-CA" sz="4800" dirty="0" smtClean="0"/>
              <a:t>Faith</a:t>
            </a:r>
            <a:endParaRPr lang="en-CA" sz="4800" dirty="0"/>
          </a:p>
          <a:p>
            <a:r>
              <a:rPr lang="en-CA" dirty="0"/>
              <a:t> </a:t>
            </a:r>
          </a:p>
        </p:txBody>
      </p:sp>
    </p:spTree>
    <p:extLst>
      <p:ext uri="{BB962C8B-B14F-4D97-AF65-F5344CB8AC3E}">
        <p14:creationId xmlns:p14="http://schemas.microsoft.com/office/powerpoint/2010/main" val="37196444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74245" y="35703"/>
            <a:ext cx="7398568" cy="7017306"/>
          </a:xfrm>
          <a:prstGeom prst="rect">
            <a:avLst/>
          </a:prstGeom>
        </p:spPr>
        <p:txBody>
          <a:bodyPr wrap="square">
            <a:spAutoFit/>
          </a:bodyPr>
          <a:lstStyle/>
          <a:p>
            <a:pPr marL="285750" indent="-285750">
              <a:buFont typeface="Arial" pitchFamily="34" charset="0"/>
              <a:buChar char="•"/>
            </a:pPr>
            <a:r>
              <a:rPr lang="en-CA" sz="4800" dirty="0" smtClean="0"/>
              <a:t>Biblical Worldview</a:t>
            </a:r>
          </a:p>
          <a:p>
            <a:pPr marL="285750" indent="-285750">
              <a:buFont typeface="Arial" pitchFamily="34" charset="0"/>
              <a:buChar char="•"/>
            </a:pPr>
            <a:r>
              <a:rPr lang="en-CA" sz="4800" dirty="0"/>
              <a:t>Whom do you serve?</a:t>
            </a:r>
          </a:p>
          <a:p>
            <a:pPr marL="285750" indent="-285750">
              <a:buFont typeface="Arial" pitchFamily="34" charset="0"/>
              <a:buChar char="•"/>
            </a:pPr>
            <a:r>
              <a:rPr lang="en-CA" sz="4800" dirty="0" smtClean="0"/>
              <a:t>Conversion experience</a:t>
            </a:r>
          </a:p>
          <a:p>
            <a:pPr marL="285750" indent="-285750">
              <a:buFont typeface="Arial" pitchFamily="34" charset="0"/>
              <a:buChar char="•"/>
            </a:pPr>
            <a:r>
              <a:rPr lang="en-CA" sz="4800" dirty="0" smtClean="0"/>
              <a:t>State of mind </a:t>
            </a:r>
            <a:r>
              <a:rPr lang="en-CA" sz="4800" dirty="0"/>
              <a:t>and </a:t>
            </a:r>
            <a:r>
              <a:rPr lang="en-CA" sz="4800" dirty="0" smtClean="0"/>
              <a:t>heart</a:t>
            </a:r>
          </a:p>
          <a:p>
            <a:pPr marL="285750" indent="-285750">
              <a:buFont typeface="Arial" pitchFamily="34" charset="0"/>
              <a:buChar char="•"/>
            </a:pPr>
            <a:r>
              <a:rPr lang="en-CA" sz="4800" dirty="0" smtClean="0"/>
              <a:t>Spiritual maturity</a:t>
            </a:r>
          </a:p>
          <a:p>
            <a:pPr marL="285750" indent="-285750">
              <a:buFont typeface="Arial" pitchFamily="34" charset="0"/>
              <a:buChar char="•"/>
            </a:pPr>
            <a:r>
              <a:rPr lang="en-CA" sz="4800" dirty="0" smtClean="0"/>
              <a:t>Focus</a:t>
            </a:r>
          </a:p>
          <a:p>
            <a:pPr marL="285750" indent="-285750">
              <a:buFont typeface="Arial" pitchFamily="34" charset="0"/>
              <a:buChar char="•"/>
            </a:pPr>
            <a:r>
              <a:rPr lang="en-CA" sz="4800" dirty="0" smtClean="0"/>
              <a:t>Motivation</a:t>
            </a:r>
          </a:p>
          <a:p>
            <a:pPr marL="285750" indent="-285750">
              <a:buFont typeface="Arial" pitchFamily="34" charset="0"/>
              <a:buChar char="•"/>
            </a:pPr>
            <a:r>
              <a:rPr lang="en-CA" sz="4800" dirty="0" smtClean="0"/>
              <a:t>Role of Holy Spirit in our life</a:t>
            </a:r>
          </a:p>
          <a:p>
            <a:pPr marL="285750" indent="-285750">
              <a:buFont typeface="Arial" pitchFamily="34" charset="0"/>
              <a:buChar char="•"/>
            </a:pPr>
            <a:r>
              <a:rPr lang="en-CA" sz="4800" dirty="0" smtClean="0">
                <a:solidFill>
                  <a:srgbClr val="FF0000"/>
                </a:solidFill>
              </a:rPr>
              <a:t>Faith</a:t>
            </a:r>
            <a:endParaRPr lang="en-CA" sz="4800" dirty="0">
              <a:solidFill>
                <a:srgbClr val="FF0000"/>
              </a:solidFill>
            </a:endParaRPr>
          </a:p>
          <a:p>
            <a:r>
              <a:rPr lang="en-CA" dirty="0"/>
              <a:t> </a:t>
            </a:r>
          </a:p>
        </p:txBody>
      </p:sp>
    </p:spTree>
    <p:extLst>
      <p:ext uri="{BB962C8B-B14F-4D97-AF65-F5344CB8AC3E}">
        <p14:creationId xmlns:p14="http://schemas.microsoft.com/office/powerpoint/2010/main" val="350931630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856" y="-2547664"/>
            <a:ext cx="9433048" cy="1262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5872" y="13254"/>
            <a:ext cx="8848128" cy="1323439"/>
          </a:xfrm>
          <a:prstGeom prst="rect">
            <a:avLst/>
          </a:prstGeom>
          <a:noFill/>
        </p:spPr>
        <p:txBody>
          <a:bodyPr wrap="none" rtlCol="0">
            <a:spAutoFit/>
          </a:bodyPr>
          <a:lstStyle/>
          <a:p>
            <a:r>
              <a:rPr lang="en-CA" sz="5400" dirty="0" err="1" smtClean="0"/>
              <a:t>Biopsychosocial</a:t>
            </a:r>
            <a:r>
              <a:rPr lang="en-CA" sz="8000" dirty="0" err="1" smtClean="0">
                <a:solidFill>
                  <a:srgbClr val="FF0000"/>
                </a:solidFill>
              </a:rPr>
              <a:t>SPIRITUAL</a:t>
            </a:r>
            <a:endParaRPr lang="en-CA" sz="8000" dirty="0">
              <a:solidFill>
                <a:srgbClr val="FF0000"/>
              </a:solidFill>
            </a:endParaRPr>
          </a:p>
        </p:txBody>
      </p:sp>
      <p:sp>
        <p:nvSpPr>
          <p:cNvPr id="3" name="Rectangle 2"/>
          <p:cNvSpPr/>
          <p:nvPr/>
        </p:nvSpPr>
        <p:spPr>
          <a:xfrm>
            <a:off x="2345668" y="1336693"/>
            <a:ext cx="4572000" cy="5509200"/>
          </a:xfrm>
          <a:prstGeom prst="rect">
            <a:avLst/>
          </a:prstGeom>
        </p:spPr>
        <p:txBody>
          <a:bodyPr>
            <a:spAutoFit/>
          </a:bodyPr>
          <a:lstStyle/>
          <a:p>
            <a:pPr marL="285750" lvl="0" indent="-285750">
              <a:buFont typeface="Arial" pitchFamily="34" charset="0"/>
              <a:buChar char="•"/>
            </a:pPr>
            <a:r>
              <a:rPr lang="en-CA" sz="3200" dirty="0">
                <a:solidFill>
                  <a:prstClr val="black"/>
                </a:solidFill>
              </a:rPr>
              <a:t>Biblical Worldview</a:t>
            </a:r>
          </a:p>
          <a:p>
            <a:pPr marL="285750" lvl="0" indent="-285750">
              <a:buFont typeface="Arial" pitchFamily="34" charset="0"/>
              <a:buChar char="•"/>
            </a:pPr>
            <a:r>
              <a:rPr lang="en-CA" sz="3200" dirty="0">
                <a:solidFill>
                  <a:prstClr val="black"/>
                </a:solidFill>
              </a:rPr>
              <a:t>Whom do you serve?</a:t>
            </a:r>
          </a:p>
          <a:p>
            <a:pPr marL="285750" lvl="0" indent="-285750">
              <a:buFont typeface="Arial" pitchFamily="34" charset="0"/>
              <a:buChar char="•"/>
            </a:pPr>
            <a:r>
              <a:rPr lang="en-CA" sz="3200" dirty="0">
                <a:solidFill>
                  <a:prstClr val="black"/>
                </a:solidFill>
              </a:rPr>
              <a:t>Conversion experience</a:t>
            </a:r>
          </a:p>
          <a:p>
            <a:pPr marL="285750" lvl="0" indent="-285750">
              <a:buFont typeface="Arial" pitchFamily="34" charset="0"/>
              <a:buChar char="•"/>
            </a:pPr>
            <a:r>
              <a:rPr lang="en-CA" sz="3200" dirty="0">
                <a:solidFill>
                  <a:prstClr val="black"/>
                </a:solidFill>
              </a:rPr>
              <a:t>State of mind and heart</a:t>
            </a:r>
          </a:p>
          <a:p>
            <a:pPr marL="285750" lvl="0" indent="-285750">
              <a:buFont typeface="Arial" pitchFamily="34" charset="0"/>
              <a:buChar char="•"/>
            </a:pPr>
            <a:r>
              <a:rPr lang="en-CA" sz="3200" dirty="0">
                <a:solidFill>
                  <a:prstClr val="black"/>
                </a:solidFill>
              </a:rPr>
              <a:t>Spiritual maturity</a:t>
            </a:r>
          </a:p>
          <a:p>
            <a:pPr marL="285750" lvl="0" indent="-285750">
              <a:buFont typeface="Arial" pitchFamily="34" charset="0"/>
              <a:buChar char="•"/>
            </a:pPr>
            <a:r>
              <a:rPr lang="en-CA" sz="3200" dirty="0">
                <a:solidFill>
                  <a:prstClr val="black"/>
                </a:solidFill>
              </a:rPr>
              <a:t>Focus</a:t>
            </a:r>
          </a:p>
          <a:p>
            <a:pPr marL="285750" lvl="0" indent="-285750">
              <a:buFont typeface="Arial" pitchFamily="34" charset="0"/>
              <a:buChar char="•"/>
            </a:pPr>
            <a:r>
              <a:rPr lang="en-CA" sz="3200" dirty="0">
                <a:solidFill>
                  <a:prstClr val="black"/>
                </a:solidFill>
              </a:rPr>
              <a:t>Motivation</a:t>
            </a:r>
          </a:p>
          <a:p>
            <a:pPr marL="285750" lvl="0" indent="-285750">
              <a:buFont typeface="Arial" pitchFamily="34" charset="0"/>
              <a:buChar char="•"/>
            </a:pPr>
            <a:r>
              <a:rPr lang="en-CA" sz="3200" dirty="0">
                <a:solidFill>
                  <a:prstClr val="black"/>
                </a:solidFill>
              </a:rPr>
              <a:t>Role of Holy Spirit in our life</a:t>
            </a:r>
          </a:p>
          <a:p>
            <a:pPr marL="285750" lvl="0" indent="-285750">
              <a:buFont typeface="Arial" pitchFamily="34" charset="0"/>
              <a:buChar char="•"/>
            </a:pPr>
            <a:r>
              <a:rPr lang="en-CA" sz="3200" dirty="0">
                <a:solidFill>
                  <a:prstClr val="black"/>
                </a:solidFill>
              </a:rPr>
              <a:t>Faith</a:t>
            </a:r>
          </a:p>
          <a:p>
            <a:pPr lvl="0"/>
            <a:r>
              <a:rPr lang="en-CA" sz="3200" dirty="0">
                <a:solidFill>
                  <a:prstClr val="black"/>
                </a:solidFill>
              </a:rPr>
              <a:t> </a:t>
            </a:r>
          </a:p>
        </p:txBody>
      </p:sp>
    </p:spTree>
    <p:extLst>
      <p:ext uri="{BB962C8B-B14F-4D97-AF65-F5344CB8AC3E}">
        <p14:creationId xmlns:p14="http://schemas.microsoft.com/office/powerpoint/2010/main" val="27082695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536" y="-99392"/>
            <a:ext cx="8229600" cy="1143000"/>
          </a:xfrm>
        </p:spPr>
        <p:txBody>
          <a:bodyPr>
            <a:normAutofit/>
          </a:bodyPr>
          <a:lstStyle/>
          <a:p>
            <a:pPr algn="l" eaLnBrk="1" hangingPunct="1"/>
            <a:r>
              <a:rPr lang="en-US" sz="3600" dirty="0" smtClean="0">
                <a:solidFill>
                  <a:srgbClr val="CC00CC"/>
                </a:solidFill>
                <a:ea typeface="ＭＳ Ｐゴシック" pitchFamily="34" charset="-128"/>
              </a:rPr>
              <a:t>Warning Signs….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671638"/>
            <a:ext cx="4286250" cy="35147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209242802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536" y="-99392"/>
            <a:ext cx="8229600" cy="1143000"/>
          </a:xfrm>
        </p:spPr>
        <p:txBody>
          <a:bodyPr>
            <a:normAutofit/>
          </a:bodyPr>
          <a:lstStyle/>
          <a:p>
            <a:pPr algn="l" eaLnBrk="1" hangingPunct="1"/>
            <a:r>
              <a:rPr lang="en-US" sz="3600" dirty="0" smtClean="0">
                <a:solidFill>
                  <a:srgbClr val="CC00CC"/>
                </a:solidFill>
                <a:ea typeface="ＭＳ Ｐゴシック" pitchFamily="34" charset="-128"/>
              </a:rPr>
              <a:t>Warning Signs….</a:t>
            </a:r>
          </a:p>
        </p:txBody>
      </p:sp>
      <p:sp>
        <p:nvSpPr>
          <p:cNvPr id="13315" name="Rectangle 3"/>
          <p:cNvSpPr>
            <a:spLocks noGrp="1" noChangeArrowheads="1"/>
          </p:cNvSpPr>
          <p:nvPr>
            <p:ph type="body" idx="1"/>
          </p:nvPr>
        </p:nvSpPr>
        <p:spPr>
          <a:xfrm>
            <a:off x="467544" y="836712"/>
            <a:ext cx="8229600" cy="5832648"/>
          </a:xfrm>
        </p:spPr>
        <p:txBody>
          <a:bodyPr numCol="2">
            <a:normAutofit/>
          </a:bodyPr>
          <a:lstStyle/>
          <a:p>
            <a:pPr eaLnBrk="1" hangingPunct="1">
              <a:lnSpc>
                <a:spcPct val="160000"/>
              </a:lnSpc>
            </a:pPr>
            <a:r>
              <a:rPr lang="en-US" sz="2400" dirty="0" smtClean="0">
                <a:ea typeface="ＭＳ Ｐゴシック" pitchFamily="34" charset="-128"/>
              </a:rPr>
              <a:t>Abuse of drugs </a:t>
            </a:r>
            <a:r>
              <a:rPr lang="en-US" sz="2400" dirty="0">
                <a:ea typeface="ＭＳ Ｐゴシック" pitchFamily="34" charset="-128"/>
              </a:rPr>
              <a:t>/</a:t>
            </a:r>
            <a:r>
              <a:rPr lang="en-US" sz="2400" dirty="0" smtClean="0">
                <a:ea typeface="ＭＳ Ｐゴシック" pitchFamily="34" charset="-128"/>
              </a:rPr>
              <a:t>alcohol</a:t>
            </a:r>
          </a:p>
          <a:p>
            <a:pPr eaLnBrk="1" hangingPunct="1">
              <a:lnSpc>
                <a:spcPct val="160000"/>
              </a:lnSpc>
            </a:pPr>
            <a:r>
              <a:rPr lang="en-US" sz="2400" dirty="0">
                <a:ea typeface="ＭＳ Ｐゴシック" pitchFamily="34" charset="-128"/>
              </a:rPr>
              <a:t>P</a:t>
            </a:r>
            <a:r>
              <a:rPr lang="en-US" sz="2400" dirty="0" smtClean="0">
                <a:ea typeface="ＭＳ Ｐゴシック" pitchFamily="34" charset="-128"/>
              </a:rPr>
              <a:t>ornography</a:t>
            </a:r>
          </a:p>
          <a:p>
            <a:pPr eaLnBrk="1" hangingPunct="1">
              <a:lnSpc>
                <a:spcPct val="160000"/>
              </a:lnSpc>
            </a:pPr>
            <a:r>
              <a:rPr lang="en-US" sz="2400" dirty="0" smtClean="0">
                <a:ea typeface="ＭＳ Ｐゴシック" pitchFamily="34" charset="-128"/>
              </a:rPr>
              <a:t>Blood shot eyes</a:t>
            </a:r>
          </a:p>
          <a:p>
            <a:pPr eaLnBrk="1" hangingPunct="1">
              <a:lnSpc>
                <a:spcPct val="160000"/>
              </a:lnSpc>
            </a:pPr>
            <a:r>
              <a:rPr lang="en-US" sz="2400" dirty="0" smtClean="0">
                <a:ea typeface="ＭＳ Ｐゴシック" pitchFamily="34" charset="-128"/>
              </a:rPr>
              <a:t>Pupils larger or smaller than usual</a:t>
            </a:r>
          </a:p>
          <a:p>
            <a:pPr eaLnBrk="1" hangingPunct="1">
              <a:lnSpc>
                <a:spcPct val="160000"/>
              </a:lnSpc>
            </a:pPr>
            <a:r>
              <a:rPr lang="en-US" sz="2400" dirty="0" smtClean="0">
                <a:ea typeface="ＭＳ Ｐゴシック" pitchFamily="34" charset="-128"/>
              </a:rPr>
              <a:t>Avoid eye contact</a:t>
            </a:r>
          </a:p>
          <a:p>
            <a:pPr eaLnBrk="1" hangingPunct="1">
              <a:lnSpc>
                <a:spcPct val="160000"/>
              </a:lnSpc>
            </a:pPr>
            <a:r>
              <a:rPr lang="en-US" sz="2400" dirty="0" smtClean="0">
                <a:ea typeface="ＭＳ Ｐゴシック" pitchFamily="34" charset="-128"/>
              </a:rPr>
              <a:t>Change in appetite</a:t>
            </a:r>
          </a:p>
          <a:p>
            <a:pPr eaLnBrk="1" hangingPunct="1">
              <a:lnSpc>
                <a:spcPct val="160000"/>
              </a:lnSpc>
            </a:pPr>
            <a:r>
              <a:rPr lang="en-US" sz="2400" dirty="0" smtClean="0">
                <a:ea typeface="ＭＳ Ｐゴシック" pitchFamily="34" charset="-128"/>
              </a:rPr>
              <a:t>Change in sleep patterns</a:t>
            </a:r>
          </a:p>
          <a:p>
            <a:pPr eaLnBrk="1" hangingPunct="1">
              <a:lnSpc>
                <a:spcPct val="160000"/>
              </a:lnSpc>
            </a:pPr>
            <a:r>
              <a:rPr lang="en-US" sz="2400" dirty="0" smtClean="0">
                <a:ea typeface="ＭＳ Ｐゴシック" pitchFamily="34" charset="-128"/>
              </a:rPr>
              <a:t>Tremors, impaired coordination</a:t>
            </a:r>
          </a:p>
          <a:p>
            <a:pPr eaLnBrk="1" hangingPunct="1">
              <a:lnSpc>
                <a:spcPct val="160000"/>
              </a:lnSpc>
            </a:pPr>
            <a:r>
              <a:rPr lang="en-US" sz="2400" dirty="0" smtClean="0">
                <a:ea typeface="ＭＳ Ｐゴシック" pitchFamily="34" charset="-128"/>
              </a:rPr>
              <a:t>Failure in school</a:t>
            </a:r>
            <a:endParaRPr lang="en-US" sz="2400" dirty="0">
              <a:ea typeface="ＭＳ Ｐゴシック" pitchFamily="34" charset="-128"/>
            </a:endParaRPr>
          </a:p>
          <a:p>
            <a:pPr eaLnBrk="1" hangingPunct="1">
              <a:lnSpc>
                <a:spcPct val="160000"/>
              </a:lnSpc>
            </a:pPr>
            <a:r>
              <a:rPr lang="en-US" sz="2400" dirty="0" smtClean="0">
                <a:ea typeface="ＭＳ Ｐゴシック" pitchFamily="34" charset="-128"/>
              </a:rPr>
              <a:t>Missing school</a:t>
            </a:r>
          </a:p>
          <a:p>
            <a:pPr eaLnBrk="1" hangingPunct="1">
              <a:lnSpc>
                <a:spcPct val="160000"/>
              </a:lnSpc>
            </a:pPr>
            <a:r>
              <a:rPr lang="en-US" sz="2400" dirty="0" smtClean="0">
                <a:ea typeface="ＭＳ Ｐゴシック" pitchFamily="34" charset="-128"/>
              </a:rPr>
              <a:t>Missing work</a:t>
            </a:r>
          </a:p>
          <a:p>
            <a:pPr eaLnBrk="1" hangingPunct="1">
              <a:lnSpc>
                <a:spcPct val="160000"/>
              </a:lnSpc>
            </a:pPr>
            <a:r>
              <a:rPr lang="en-US" sz="2400" dirty="0" smtClean="0">
                <a:ea typeface="ＭＳ Ｐゴシック" pitchFamily="34" charset="-128"/>
              </a:rPr>
              <a:t>Isolating, withdrawn</a:t>
            </a:r>
          </a:p>
          <a:p>
            <a:pPr eaLnBrk="1" hangingPunct="1">
              <a:lnSpc>
                <a:spcPct val="80000"/>
              </a:lnSpc>
            </a:pPr>
            <a:endParaRPr lang="en-US" sz="2400" dirty="0" smtClean="0">
              <a:ea typeface="ＭＳ Ｐゴシック" pitchFamily="34" charset="-128"/>
            </a:endParaRPr>
          </a:p>
        </p:txBody>
      </p:sp>
    </p:spTree>
    <p:extLst>
      <p:ext uri="{BB962C8B-B14F-4D97-AF65-F5344CB8AC3E}">
        <p14:creationId xmlns:p14="http://schemas.microsoft.com/office/powerpoint/2010/main" val="433218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24744"/>
            <a:ext cx="9363125" cy="578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7664" y="257425"/>
            <a:ext cx="8280920" cy="1600438"/>
          </a:xfrm>
          <a:prstGeom prst="rect">
            <a:avLst/>
          </a:prstGeom>
          <a:noFill/>
        </p:spPr>
        <p:txBody>
          <a:bodyPr wrap="square" rtlCol="0">
            <a:spAutoFit/>
          </a:bodyPr>
          <a:lstStyle/>
          <a:p>
            <a:r>
              <a:rPr lang="en-CA" sz="4000" dirty="0" smtClean="0">
                <a:solidFill>
                  <a:srgbClr val="FF0000"/>
                </a:solidFill>
              </a:rPr>
              <a:t>So what is the big deal…?</a:t>
            </a:r>
          </a:p>
          <a:p>
            <a:endParaRPr lang="en-CA" sz="4000" dirty="0">
              <a:solidFill>
                <a:srgbClr val="FF0000"/>
              </a:solidFill>
            </a:endParaRPr>
          </a:p>
          <a:p>
            <a:endParaRPr lang="en-CA" dirty="0"/>
          </a:p>
        </p:txBody>
      </p:sp>
    </p:spTree>
    <p:extLst>
      <p:ext uri="{BB962C8B-B14F-4D97-AF65-F5344CB8AC3E}">
        <p14:creationId xmlns:p14="http://schemas.microsoft.com/office/powerpoint/2010/main" val="23767557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536" y="-99392"/>
            <a:ext cx="8229600" cy="1143000"/>
          </a:xfrm>
        </p:spPr>
        <p:txBody>
          <a:bodyPr>
            <a:normAutofit/>
          </a:bodyPr>
          <a:lstStyle/>
          <a:p>
            <a:pPr algn="l" eaLnBrk="1" hangingPunct="1"/>
            <a:r>
              <a:rPr lang="en-US" sz="3600" dirty="0" smtClean="0">
                <a:solidFill>
                  <a:srgbClr val="CC00CC"/>
                </a:solidFill>
                <a:ea typeface="ＭＳ Ｐゴシック" pitchFamily="34" charset="-128"/>
              </a:rPr>
              <a:t>Warning Signs….</a:t>
            </a:r>
          </a:p>
        </p:txBody>
      </p:sp>
      <p:sp>
        <p:nvSpPr>
          <p:cNvPr id="13315" name="Rectangle 3"/>
          <p:cNvSpPr>
            <a:spLocks noGrp="1" noChangeArrowheads="1"/>
          </p:cNvSpPr>
          <p:nvPr>
            <p:ph type="body" idx="1"/>
          </p:nvPr>
        </p:nvSpPr>
        <p:spPr>
          <a:xfrm>
            <a:off x="467544" y="836712"/>
            <a:ext cx="8229600" cy="5832648"/>
          </a:xfrm>
        </p:spPr>
        <p:txBody>
          <a:bodyPr numCol="2">
            <a:normAutofit fontScale="85000" lnSpcReduction="20000"/>
          </a:bodyPr>
          <a:lstStyle/>
          <a:p>
            <a:pPr eaLnBrk="1" hangingPunct="1">
              <a:lnSpc>
                <a:spcPct val="160000"/>
              </a:lnSpc>
            </a:pPr>
            <a:r>
              <a:rPr lang="en-US" sz="2800" dirty="0" smtClean="0">
                <a:ea typeface="ＭＳ Ｐゴシック" pitchFamily="34" charset="-128"/>
              </a:rPr>
              <a:t>Hanging out with the wrong crowd</a:t>
            </a:r>
          </a:p>
          <a:p>
            <a:pPr eaLnBrk="1" hangingPunct="1">
              <a:lnSpc>
                <a:spcPct val="160000"/>
              </a:lnSpc>
            </a:pPr>
            <a:r>
              <a:rPr lang="en-US" sz="2800" dirty="0" smtClean="0">
                <a:ea typeface="ＭＳ Ｐゴシック" pitchFamily="34" charset="-128"/>
              </a:rPr>
              <a:t>Stealing</a:t>
            </a:r>
          </a:p>
          <a:p>
            <a:pPr eaLnBrk="1" hangingPunct="1">
              <a:lnSpc>
                <a:spcPct val="160000"/>
              </a:lnSpc>
            </a:pPr>
            <a:r>
              <a:rPr lang="en-US" sz="2800" dirty="0" smtClean="0">
                <a:ea typeface="ＭＳ Ｐゴシック" pitchFamily="34" charset="-128"/>
              </a:rPr>
              <a:t>Money issues</a:t>
            </a:r>
          </a:p>
          <a:p>
            <a:pPr eaLnBrk="1" hangingPunct="1">
              <a:lnSpc>
                <a:spcPct val="160000"/>
              </a:lnSpc>
            </a:pPr>
            <a:r>
              <a:rPr lang="en-US" sz="2800" dirty="0" smtClean="0">
                <a:ea typeface="ＭＳ Ｐゴシック" pitchFamily="34" charset="-128"/>
              </a:rPr>
              <a:t>Acting secretively</a:t>
            </a:r>
          </a:p>
          <a:p>
            <a:pPr eaLnBrk="1" hangingPunct="1">
              <a:lnSpc>
                <a:spcPct val="160000"/>
              </a:lnSpc>
            </a:pPr>
            <a:r>
              <a:rPr lang="en-US" sz="2800" dirty="0" smtClean="0">
                <a:ea typeface="ＭＳ Ｐゴシック" pitchFamily="34" charset="-128"/>
              </a:rPr>
              <a:t>Frequent physical complaints, such as headaches or stomach aches</a:t>
            </a:r>
          </a:p>
          <a:p>
            <a:pPr eaLnBrk="1" hangingPunct="1">
              <a:lnSpc>
                <a:spcPct val="160000"/>
              </a:lnSpc>
            </a:pPr>
            <a:r>
              <a:rPr lang="en-US" sz="2800" dirty="0" smtClean="0">
                <a:ea typeface="ＭＳ Ｐゴシック" pitchFamily="34" charset="-128"/>
              </a:rPr>
              <a:t>Getting into trouble (fights, accidents)</a:t>
            </a:r>
          </a:p>
          <a:p>
            <a:pPr eaLnBrk="1" hangingPunct="1">
              <a:lnSpc>
                <a:spcPct val="160000"/>
              </a:lnSpc>
            </a:pPr>
            <a:r>
              <a:rPr lang="en-US" sz="2800" dirty="0" smtClean="0">
                <a:ea typeface="ＭＳ Ｐゴシック" pitchFamily="34" charset="-128"/>
              </a:rPr>
              <a:t>Mood swings, irritable</a:t>
            </a:r>
          </a:p>
          <a:p>
            <a:pPr eaLnBrk="1" hangingPunct="1">
              <a:lnSpc>
                <a:spcPct val="160000"/>
              </a:lnSpc>
            </a:pPr>
            <a:r>
              <a:rPr lang="en-US" sz="2800" dirty="0" smtClean="0">
                <a:ea typeface="ＭＳ Ｐゴシック" pitchFamily="34" charset="-128"/>
              </a:rPr>
              <a:t>Risk-taking behaviors</a:t>
            </a:r>
          </a:p>
          <a:p>
            <a:pPr eaLnBrk="1" hangingPunct="1">
              <a:lnSpc>
                <a:spcPct val="160000"/>
              </a:lnSpc>
            </a:pPr>
            <a:r>
              <a:rPr lang="en-US" sz="2800" dirty="0" smtClean="0">
                <a:ea typeface="ＭＳ Ｐゴシック" pitchFamily="34" charset="-128"/>
              </a:rPr>
              <a:t>Depression or suicidal thoughts or behavior</a:t>
            </a:r>
          </a:p>
          <a:p>
            <a:pPr eaLnBrk="1" hangingPunct="1">
              <a:lnSpc>
                <a:spcPct val="160000"/>
              </a:lnSpc>
            </a:pPr>
            <a:r>
              <a:rPr lang="en-US" sz="2800" dirty="0" smtClean="0">
                <a:ea typeface="ＭＳ Ｐゴシック" pitchFamily="34" charset="-128"/>
              </a:rPr>
              <a:t>Anxious, Paranoid for no real reason</a:t>
            </a:r>
          </a:p>
          <a:p>
            <a:pPr eaLnBrk="1" hangingPunct="1">
              <a:lnSpc>
                <a:spcPct val="160000"/>
              </a:lnSpc>
            </a:pPr>
            <a:r>
              <a:rPr lang="en-US" sz="2800" dirty="0" smtClean="0">
                <a:ea typeface="ＭＳ Ｐゴシック" pitchFamily="34" charset="-128"/>
              </a:rPr>
              <a:t>Lack of motivation</a:t>
            </a:r>
          </a:p>
          <a:p>
            <a:pPr eaLnBrk="1" hangingPunct="1">
              <a:lnSpc>
                <a:spcPct val="160000"/>
              </a:lnSpc>
            </a:pPr>
            <a:endParaRPr lang="en-US" sz="1200" dirty="0" smtClean="0">
              <a:ea typeface="ＭＳ Ｐゴシック" pitchFamily="34" charset="-128"/>
            </a:endParaRPr>
          </a:p>
          <a:p>
            <a:pPr eaLnBrk="1" hangingPunct="1">
              <a:lnSpc>
                <a:spcPct val="80000"/>
              </a:lnSpc>
              <a:buFontTx/>
              <a:buNone/>
            </a:pPr>
            <a:endParaRPr lang="en-US" sz="1200" b="1" dirty="0" smtClean="0">
              <a:ea typeface="ＭＳ Ｐゴシック" pitchFamily="34" charset="-128"/>
            </a:endParaRPr>
          </a:p>
          <a:p>
            <a:pPr eaLnBrk="1" hangingPunct="1">
              <a:lnSpc>
                <a:spcPct val="80000"/>
              </a:lnSpc>
              <a:buFontTx/>
              <a:buNone/>
            </a:pPr>
            <a:endParaRPr lang="en-US" sz="1400" b="1" dirty="0" smtClean="0">
              <a:ea typeface="ＭＳ Ｐゴシック" pitchFamily="34" charset="-128"/>
            </a:endParaRPr>
          </a:p>
          <a:p>
            <a:pPr eaLnBrk="1" hangingPunct="1">
              <a:lnSpc>
                <a:spcPct val="80000"/>
              </a:lnSpc>
              <a:buFontTx/>
              <a:buNone/>
            </a:pPr>
            <a:endParaRPr lang="en-US" sz="1400" b="1" dirty="0" smtClean="0">
              <a:ea typeface="ＭＳ Ｐゴシック" pitchFamily="34" charset="-128"/>
            </a:endParaRPr>
          </a:p>
          <a:p>
            <a:pPr eaLnBrk="1" hangingPunct="1">
              <a:lnSpc>
                <a:spcPct val="80000"/>
              </a:lnSpc>
              <a:buFontTx/>
              <a:buNone/>
            </a:pPr>
            <a:endParaRPr lang="en-US" sz="1400" b="1" dirty="0" smtClean="0">
              <a:ea typeface="ＭＳ Ｐゴシック" pitchFamily="34" charset="-128"/>
            </a:endParaRPr>
          </a:p>
          <a:p>
            <a:pPr eaLnBrk="1" hangingPunct="1">
              <a:lnSpc>
                <a:spcPct val="80000"/>
              </a:lnSpc>
            </a:pPr>
            <a:endParaRPr lang="en-US" sz="1400" dirty="0" smtClean="0">
              <a:ea typeface="ＭＳ Ｐゴシック" pitchFamily="34" charset="-128"/>
            </a:endParaRPr>
          </a:p>
        </p:txBody>
      </p:sp>
    </p:spTree>
    <p:extLst>
      <p:ext uri="{BB962C8B-B14F-4D97-AF65-F5344CB8AC3E}">
        <p14:creationId xmlns:p14="http://schemas.microsoft.com/office/powerpoint/2010/main" val="35876192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4876" y="0"/>
            <a:ext cx="10246206" cy="685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692696"/>
            <a:ext cx="6624736"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 </a:t>
            </a:r>
            <a:r>
              <a:rPr lang="en-CA" sz="4400" dirty="0" smtClean="0"/>
              <a:t>Awareness and Prevention</a:t>
            </a:r>
            <a:endParaRPr lang="en-CA" sz="4400" dirty="0"/>
          </a:p>
        </p:txBody>
      </p:sp>
      <p:sp>
        <p:nvSpPr>
          <p:cNvPr id="5" name="TextBox 4"/>
          <p:cNvSpPr txBox="1"/>
          <p:nvPr/>
        </p:nvSpPr>
        <p:spPr>
          <a:xfrm>
            <a:off x="2007794" y="3933056"/>
            <a:ext cx="4896544"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   Recovery</a:t>
            </a:r>
            <a:endParaRPr lang="en-CA" sz="6600" dirty="0"/>
          </a:p>
        </p:txBody>
      </p:sp>
      <p:sp>
        <p:nvSpPr>
          <p:cNvPr id="3" name="TextBox 2"/>
          <p:cNvSpPr txBox="1"/>
          <p:nvPr/>
        </p:nvSpPr>
        <p:spPr>
          <a:xfrm>
            <a:off x="3942994" y="2763166"/>
            <a:ext cx="846065" cy="707886"/>
          </a:xfrm>
          <a:prstGeom prst="rect">
            <a:avLst/>
          </a:prstGeom>
          <a:noFill/>
        </p:spPr>
        <p:txBody>
          <a:bodyPr wrap="none" rtlCol="0">
            <a:spAutoFit/>
          </a:bodyPr>
          <a:lstStyle/>
          <a:p>
            <a:r>
              <a:rPr lang="en-CA" sz="4000" dirty="0" smtClean="0">
                <a:solidFill>
                  <a:schemeClr val="bg1"/>
                </a:solidFill>
              </a:rPr>
              <a:t>  </a:t>
            </a:r>
            <a:r>
              <a:rPr lang="en-CA" sz="4000" dirty="0" err="1" smtClean="0">
                <a:solidFill>
                  <a:schemeClr val="bg1"/>
                </a:solidFill>
              </a:rPr>
              <a:t>vs</a:t>
            </a:r>
            <a:endParaRPr lang="en-CA" sz="4000" dirty="0">
              <a:solidFill>
                <a:schemeClr val="bg1"/>
              </a:solidFill>
            </a:endParaRPr>
          </a:p>
        </p:txBody>
      </p:sp>
    </p:spTree>
    <p:extLst>
      <p:ext uri="{BB962C8B-B14F-4D97-AF65-F5344CB8AC3E}">
        <p14:creationId xmlns:p14="http://schemas.microsoft.com/office/powerpoint/2010/main" val="31677167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0" y="0"/>
            <a:ext cx="9142458" cy="691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08726" y="2340947"/>
            <a:ext cx="8091590" cy="1200329"/>
          </a:xfrm>
          <a:prstGeom prst="rect">
            <a:avLst/>
          </a:prstGeom>
          <a:noFill/>
        </p:spPr>
        <p:txBody>
          <a:bodyPr wrap="square" rtlCol="0">
            <a:spAutoFit/>
          </a:bodyPr>
          <a:lstStyle/>
          <a:p>
            <a:r>
              <a:rPr lang="en-CA" sz="7200" dirty="0" smtClean="0">
                <a:solidFill>
                  <a:srgbClr val="FF0000"/>
                </a:solidFill>
              </a:rPr>
              <a:t>…It gets worse….</a:t>
            </a:r>
          </a:p>
        </p:txBody>
      </p:sp>
    </p:spTree>
    <p:extLst>
      <p:ext uri="{BB962C8B-B14F-4D97-AF65-F5344CB8AC3E}">
        <p14:creationId xmlns:p14="http://schemas.microsoft.com/office/powerpoint/2010/main" val="15250385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544" y="-9939"/>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3688" y="2568176"/>
            <a:ext cx="7272808" cy="1569660"/>
          </a:xfrm>
          <a:prstGeom prst="rect">
            <a:avLst/>
          </a:prstGeom>
        </p:spPr>
        <p:txBody>
          <a:bodyPr wrap="square">
            <a:spAutoFit/>
          </a:bodyPr>
          <a:lstStyle/>
          <a:p>
            <a:pPr lvl="0"/>
            <a:r>
              <a:rPr lang="en-CA" sz="9600" dirty="0" smtClean="0"/>
              <a:t>Bondage</a:t>
            </a:r>
          </a:p>
        </p:txBody>
      </p:sp>
    </p:spTree>
    <p:extLst>
      <p:ext uri="{BB962C8B-B14F-4D97-AF65-F5344CB8AC3E}">
        <p14:creationId xmlns:p14="http://schemas.microsoft.com/office/powerpoint/2010/main" val="44565433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8369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81490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6873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76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25012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769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077" y="0"/>
            <a:ext cx="9161077" cy="692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63688" y="1268760"/>
            <a:ext cx="2952328" cy="1200329"/>
          </a:xfrm>
          <a:prstGeom prst="rect">
            <a:avLst/>
          </a:prstGeom>
          <a:noFill/>
        </p:spPr>
        <p:txBody>
          <a:bodyPr wrap="square" rtlCol="0">
            <a:spAutoFit/>
          </a:bodyPr>
          <a:lstStyle/>
          <a:p>
            <a:r>
              <a:rPr lang="en-CA" sz="3600" dirty="0" smtClean="0">
                <a:solidFill>
                  <a:srgbClr val="FF0000"/>
                </a:solidFill>
              </a:rPr>
              <a:t>Addiction…are you at risk….?</a:t>
            </a:r>
            <a:endParaRPr lang="en-CA" sz="3600" dirty="0">
              <a:solidFill>
                <a:srgbClr val="FF0000"/>
              </a:solidFill>
            </a:endParaRPr>
          </a:p>
        </p:txBody>
      </p:sp>
    </p:spTree>
    <p:extLst>
      <p:ext uri="{BB962C8B-B14F-4D97-AF65-F5344CB8AC3E}">
        <p14:creationId xmlns:p14="http://schemas.microsoft.com/office/powerpoint/2010/main" val="21911302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8386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3515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97028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68171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6532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95432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29006"/>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46220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327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0619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588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uneral-billboar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45" y="19592"/>
            <a:ext cx="9137555" cy="685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536" y="6021286"/>
            <a:ext cx="5832648" cy="584775"/>
          </a:xfrm>
          <a:prstGeom prst="rect">
            <a:avLst/>
          </a:prstGeom>
          <a:noFill/>
        </p:spPr>
        <p:txBody>
          <a:bodyPr wrap="square" rtlCol="0">
            <a:spAutoFit/>
          </a:bodyPr>
          <a:lstStyle/>
          <a:p>
            <a:r>
              <a:rPr lang="en-CA" sz="3200" dirty="0" smtClean="0">
                <a:solidFill>
                  <a:schemeClr val="bg1">
                    <a:lumMod val="95000"/>
                  </a:schemeClr>
                </a:solidFill>
              </a:rPr>
              <a:t>Addiction…are </a:t>
            </a:r>
            <a:r>
              <a:rPr lang="en-CA" sz="3200" dirty="0">
                <a:solidFill>
                  <a:schemeClr val="bg1">
                    <a:lumMod val="95000"/>
                  </a:schemeClr>
                </a:solidFill>
              </a:rPr>
              <a:t>you at risk….?</a:t>
            </a:r>
          </a:p>
        </p:txBody>
      </p:sp>
    </p:spTree>
    <p:extLst>
      <p:ext uri="{BB962C8B-B14F-4D97-AF65-F5344CB8AC3E}">
        <p14:creationId xmlns:p14="http://schemas.microsoft.com/office/powerpoint/2010/main" val="42883005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04383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2580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77037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51257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14599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09509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9250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1429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869950"/>
            <a:ext cx="9137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09067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24544" y="0"/>
            <a:ext cx="1052024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1200" y="692696"/>
            <a:ext cx="8822800" cy="2554545"/>
          </a:xfrm>
          <a:prstGeom prst="rect">
            <a:avLst/>
          </a:prstGeom>
          <a:noFill/>
        </p:spPr>
        <p:txBody>
          <a:bodyPr wrap="none" rtlCol="0">
            <a:spAutoFit/>
          </a:bodyPr>
          <a:lstStyle/>
          <a:p>
            <a:r>
              <a:rPr lang="en-CA" sz="4000" b="1" dirty="0"/>
              <a:t>Proverbs </a:t>
            </a:r>
            <a:r>
              <a:rPr lang="en-CA" sz="4000" b="1" dirty="0" smtClean="0"/>
              <a:t>14:12</a:t>
            </a:r>
            <a:endParaRPr lang="en-CA" sz="4000" b="1" dirty="0"/>
          </a:p>
          <a:p>
            <a:r>
              <a:rPr lang="en-CA" sz="4000" dirty="0" smtClean="0"/>
              <a:t>“There </a:t>
            </a:r>
            <a:r>
              <a:rPr lang="en-CA" sz="4000" dirty="0"/>
              <a:t>is a way which </a:t>
            </a:r>
            <a:r>
              <a:rPr lang="en-CA" sz="4000" dirty="0" err="1"/>
              <a:t>seemeth</a:t>
            </a:r>
            <a:r>
              <a:rPr lang="en-CA" sz="4000" dirty="0"/>
              <a:t> right </a:t>
            </a:r>
            <a:r>
              <a:rPr lang="en-CA" sz="4000" dirty="0" smtClean="0"/>
              <a:t>unto</a:t>
            </a:r>
          </a:p>
          <a:p>
            <a:r>
              <a:rPr lang="en-CA" sz="4000" dirty="0" smtClean="0"/>
              <a:t> </a:t>
            </a:r>
            <a:r>
              <a:rPr lang="en-CA" sz="4000" dirty="0"/>
              <a:t>a man, but the end thereof are the ways </a:t>
            </a:r>
            <a:endParaRPr lang="en-CA" sz="4000" dirty="0" smtClean="0"/>
          </a:p>
          <a:p>
            <a:r>
              <a:rPr lang="en-CA" sz="4000" dirty="0" smtClean="0"/>
              <a:t>of </a:t>
            </a:r>
            <a:r>
              <a:rPr lang="en-CA" sz="4000" dirty="0"/>
              <a:t>death</a:t>
            </a:r>
            <a:r>
              <a:rPr lang="en-CA" sz="4000" dirty="0" smtClean="0"/>
              <a:t>.”</a:t>
            </a:r>
            <a:endParaRPr lang="en-CA" sz="4000" dirty="0"/>
          </a:p>
        </p:txBody>
      </p:sp>
      <p:sp>
        <p:nvSpPr>
          <p:cNvPr id="6" name="Rectangle 5"/>
          <p:cNvSpPr/>
          <p:nvPr/>
        </p:nvSpPr>
        <p:spPr>
          <a:xfrm>
            <a:off x="4733345" y="5301208"/>
            <a:ext cx="3264035" cy="830997"/>
          </a:xfrm>
          <a:prstGeom prst="rect">
            <a:avLst/>
          </a:prstGeom>
        </p:spPr>
        <p:txBody>
          <a:bodyPr wrap="none">
            <a:spAutoFit/>
          </a:bodyPr>
          <a:lstStyle/>
          <a:p>
            <a:pPr algn="ctr"/>
            <a:r>
              <a:rPr lang="en-CA" sz="4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rPr>
              <a:t>“Help </a:t>
            </a:r>
            <a:r>
              <a:rPr lang="en-CA" sz="4800" b="1"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rPr>
              <a:t>me</a:t>
            </a:r>
            <a:r>
              <a:rPr lang="en-CA" sz="4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rPr>
              <a:t>…”</a:t>
            </a:r>
            <a:endParaRPr lang="en-CA" sz="4800" b="1"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ndParaRPr>
          </a:p>
        </p:txBody>
      </p:sp>
    </p:spTree>
    <p:extLst>
      <p:ext uri="{BB962C8B-B14F-4D97-AF65-F5344CB8AC3E}">
        <p14:creationId xmlns:p14="http://schemas.microsoft.com/office/powerpoint/2010/main" val="3783251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4467135"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4612"/>
            <a:ext cx="4805276" cy="300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32517" y="2952328"/>
            <a:ext cx="5711483" cy="392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3933056"/>
            <a:ext cx="3043141" cy="1200329"/>
          </a:xfrm>
          <a:prstGeom prst="rect">
            <a:avLst/>
          </a:prstGeom>
          <a:noFill/>
        </p:spPr>
        <p:txBody>
          <a:bodyPr wrap="none" rtlCol="0">
            <a:spAutoFit/>
          </a:bodyPr>
          <a:lstStyle/>
          <a:p>
            <a:r>
              <a:rPr lang="en-CA" sz="3600" dirty="0" smtClean="0"/>
              <a:t>Addiction…are </a:t>
            </a:r>
          </a:p>
          <a:p>
            <a:r>
              <a:rPr lang="en-CA" sz="3600" dirty="0" smtClean="0"/>
              <a:t>you </a:t>
            </a:r>
            <a:r>
              <a:rPr lang="en-CA" sz="3600" dirty="0"/>
              <a:t>at risk….?</a:t>
            </a:r>
          </a:p>
        </p:txBody>
      </p:sp>
    </p:spTree>
    <p:extLst>
      <p:ext uri="{BB962C8B-B14F-4D97-AF65-F5344CB8AC3E}">
        <p14:creationId xmlns:p14="http://schemas.microsoft.com/office/powerpoint/2010/main" val="240285869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3" y="616135"/>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5589240"/>
            <a:ext cx="734481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From Bondage to Freedom</a:t>
            </a:r>
            <a:endParaRPr lang="en-CA"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77942547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7734" y="4653136"/>
            <a:ext cx="7344816" cy="1569660"/>
          </a:xfrm>
          <a:prstGeom prst="rect">
            <a:avLst/>
          </a:prstGeom>
          <a:noFill/>
        </p:spPr>
        <p:txBody>
          <a:bodyPr wrap="square" rtlCol="0">
            <a:spAutoFit/>
          </a:bodyPr>
          <a:lstStyle/>
          <a:p>
            <a:r>
              <a:rPr lang="en-CA" sz="3200" b="1" dirty="0"/>
              <a:t>Psalm 51:10</a:t>
            </a:r>
          </a:p>
          <a:p>
            <a:r>
              <a:rPr lang="en-CA" sz="3200" dirty="0"/>
              <a:t>Create in me a clean heart, O God; and renew a right spirit within me.</a:t>
            </a:r>
          </a:p>
        </p:txBody>
      </p:sp>
    </p:spTree>
    <p:extLst>
      <p:ext uri="{BB962C8B-B14F-4D97-AF65-F5344CB8AC3E}">
        <p14:creationId xmlns:p14="http://schemas.microsoft.com/office/powerpoint/2010/main" val="36340690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80409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94881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89897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46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9955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31572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23149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500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7337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5616" y="2276872"/>
            <a:ext cx="7435946" cy="1692771"/>
          </a:xfrm>
          <a:prstGeom prst="rect">
            <a:avLst/>
          </a:prstGeom>
          <a:noFill/>
        </p:spPr>
        <p:txBody>
          <a:bodyPr wrap="none" rtlCol="0">
            <a:spAutoFit/>
          </a:bodyPr>
          <a:lstStyle/>
          <a:p>
            <a:r>
              <a:rPr lang="en-CA" sz="6000" dirty="0" smtClean="0"/>
              <a:t>Addiction…what is it…?</a:t>
            </a:r>
          </a:p>
          <a:p>
            <a:endParaRPr lang="en-CA" sz="4400" dirty="0"/>
          </a:p>
        </p:txBody>
      </p:sp>
    </p:spTree>
    <p:extLst>
      <p:ext uri="{BB962C8B-B14F-4D97-AF65-F5344CB8AC3E}">
        <p14:creationId xmlns:p14="http://schemas.microsoft.com/office/powerpoint/2010/main" val="370510914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43192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9002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2558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21468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38006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35622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40566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84186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15798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826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534" y="0"/>
            <a:ext cx="103225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00445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1446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381125"/>
            <a:ext cx="913765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03037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2405063"/>
            <a:ext cx="91376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85805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25646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2045" y="2348880"/>
            <a:ext cx="7344816" cy="3046988"/>
          </a:xfrm>
          <a:prstGeom prst="rect">
            <a:avLst/>
          </a:prstGeom>
          <a:effectLst>
            <a:glow rad="228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CA" sz="4800" dirty="0" smtClean="0"/>
              <a:t>Psalm </a:t>
            </a:r>
            <a:r>
              <a:rPr lang="en-CA" sz="4800" dirty="0"/>
              <a:t>51: 10</a:t>
            </a:r>
          </a:p>
          <a:p>
            <a:r>
              <a:rPr lang="en-CA" sz="4800" dirty="0"/>
              <a:t>“Create in me a clean heart, O God; and renew a right spirit within me</a:t>
            </a:r>
            <a:r>
              <a:rPr lang="en-CA" sz="4800" dirty="0" smtClean="0"/>
              <a:t>.”</a:t>
            </a:r>
            <a:endParaRPr lang="en-CA" sz="4800" dirty="0"/>
          </a:p>
        </p:txBody>
      </p:sp>
      <p:sp>
        <p:nvSpPr>
          <p:cNvPr id="4" name="TextBox 3"/>
          <p:cNvSpPr txBox="1"/>
          <p:nvPr/>
        </p:nvSpPr>
        <p:spPr>
          <a:xfrm>
            <a:off x="1835696" y="692696"/>
            <a:ext cx="4968552" cy="646331"/>
          </a:xfrm>
          <a:prstGeom prst="rect">
            <a:avLst/>
          </a:prstGeom>
          <a:noFill/>
        </p:spPr>
        <p:txBody>
          <a:bodyPr wrap="square" rtlCol="0">
            <a:spAutoFit/>
          </a:bodyPr>
          <a:lstStyle/>
          <a:p>
            <a:r>
              <a:rPr lang="en-CA"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Condition of our heart…</a:t>
            </a:r>
            <a:endParaRPr lang="en-CA" sz="36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4942452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07904" y="3306715"/>
            <a:ext cx="4572000" cy="267765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CA" sz="2800" b="1" dirty="0">
                <a:solidFill>
                  <a:prstClr val="black"/>
                </a:solidFill>
              </a:rPr>
              <a:t>Proverbs 3:5-6</a:t>
            </a:r>
          </a:p>
          <a:p>
            <a:r>
              <a:rPr lang="en-CA" sz="2800" i="1" dirty="0">
                <a:solidFill>
                  <a:prstClr val="black"/>
                </a:solidFill>
              </a:rPr>
              <a:t>Trust in the Lord with all </a:t>
            </a:r>
            <a:r>
              <a:rPr lang="en-CA" sz="2800" i="1" dirty="0" err="1">
                <a:solidFill>
                  <a:prstClr val="black"/>
                </a:solidFill>
              </a:rPr>
              <a:t>thine</a:t>
            </a:r>
            <a:r>
              <a:rPr lang="en-CA" sz="2800" i="1" dirty="0">
                <a:solidFill>
                  <a:prstClr val="black"/>
                </a:solidFill>
              </a:rPr>
              <a:t> heart; and lean not unto </a:t>
            </a:r>
            <a:r>
              <a:rPr lang="en-CA" sz="2800" i="1" dirty="0" err="1">
                <a:solidFill>
                  <a:prstClr val="black"/>
                </a:solidFill>
              </a:rPr>
              <a:t>thine</a:t>
            </a:r>
            <a:r>
              <a:rPr lang="en-CA" sz="2800" i="1" dirty="0">
                <a:solidFill>
                  <a:prstClr val="black"/>
                </a:solidFill>
              </a:rPr>
              <a:t> own understanding; In all thy </a:t>
            </a:r>
            <a:r>
              <a:rPr lang="en-CA" sz="2800" i="1" dirty="0" smtClean="0">
                <a:solidFill>
                  <a:prstClr val="black"/>
                </a:solidFill>
              </a:rPr>
              <a:t>ways, acknowledge </a:t>
            </a:r>
            <a:r>
              <a:rPr lang="en-CA" sz="2800" i="1" dirty="0">
                <a:solidFill>
                  <a:prstClr val="black"/>
                </a:solidFill>
              </a:rPr>
              <a:t>him, and he shall direct thy paths.</a:t>
            </a:r>
          </a:p>
        </p:txBody>
      </p:sp>
      <p:sp>
        <p:nvSpPr>
          <p:cNvPr id="4" name="Rectangle 3"/>
          <p:cNvSpPr/>
          <p:nvPr/>
        </p:nvSpPr>
        <p:spPr>
          <a:xfrm>
            <a:off x="679879" y="836712"/>
            <a:ext cx="4572000" cy="224676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CA" sz="2800" b="1" dirty="0">
                <a:solidFill>
                  <a:prstClr val="black"/>
                </a:solidFill>
              </a:rPr>
              <a:t>Matthew 7:7</a:t>
            </a:r>
          </a:p>
          <a:p>
            <a:r>
              <a:rPr lang="en-CA" sz="2800" i="1" dirty="0">
                <a:solidFill>
                  <a:prstClr val="black"/>
                </a:solidFill>
              </a:rPr>
              <a:t>Ask, and it shall be given you; seek, and ye shall find; knock, and it shall be opened unto you.</a:t>
            </a:r>
          </a:p>
        </p:txBody>
      </p:sp>
    </p:spTree>
    <p:extLst>
      <p:ext uri="{BB962C8B-B14F-4D97-AF65-F5344CB8AC3E}">
        <p14:creationId xmlns:p14="http://schemas.microsoft.com/office/powerpoint/2010/main" val="3156967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51720" y="188640"/>
            <a:ext cx="5616624" cy="6955750"/>
          </a:xfrm>
          <a:prstGeom prst="rect">
            <a:avLst/>
          </a:prstGeom>
          <a:noFill/>
        </p:spPr>
        <p:txBody>
          <a:bodyPr wrap="square" rtlCol="0">
            <a:spAutoFit/>
          </a:bodyPr>
          <a:lstStyle/>
          <a:p>
            <a:r>
              <a:rPr lang="en-CA" sz="5400" dirty="0" smtClean="0">
                <a:solidFill>
                  <a:prstClr val="black"/>
                </a:solidFill>
              </a:rPr>
              <a:t>Focus: Prevention</a:t>
            </a:r>
          </a:p>
          <a:p>
            <a:pPr marL="342900" indent="-342900">
              <a:buFont typeface="Arial" pitchFamily="34" charset="0"/>
              <a:buChar char="•"/>
            </a:pPr>
            <a:r>
              <a:rPr lang="en-CA" sz="2800" dirty="0" smtClean="0">
                <a:solidFill>
                  <a:prstClr val="white"/>
                </a:solidFill>
              </a:rPr>
              <a:t>Addiction…? Who…me?</a:t>
            </a:r>
          </a:p>
          <a:p>
            <a:pPr marL="342900" indent="-342900">
              <a:buFont typeface="Arial" pitchFamily="34" charset="0"/>
              <a:buChar char="•"/>
            </a:pPr>
            <a:r>
              <a:rPr lang="en-CA" sz="2800" dirty="0" smtClean="0">
                <a:solidFill>
                  <a:prstClr val="white"/>
                </a:solidFill>
              </a:rPr>
              <a:t>Definition of addiction</a:t>
            </a:r>
          </a:p>
          <a:p>
            <a:pPr marL="342900" indent="-342900">
              <a:buFont typeface="Arial" pitchFamily="34" charset="0"/>
              <a:buChar char="•"/>
            </a:pPr>
            <a:r>
              <a:rPr lang="en-CA" sz="2800" dirty="0" smtClean="0">
                <a:solidFill>
                  <a:prstClr val="white"/>
                </a:solidFill>
              </a:rPr>
              <a:t>Biblical view of addiction</a:t>
            </a:r>
          </a:p>
          <a:p>
            <a:pPr marL="342900" indent="-342900">
              <a:buFont typeface="Arial" pitchFamily="34" charset="0"/>
              <a:buChar char="•"/>
            </a:pPr>
            <a:r>
              <a:rPr lang="en-CA" sz="2800" dirty="0" smtClean="0">
                <a:solidFill>
                  <a:prstClr val="white"/>
                </a:solidFill>
              </a:rPr>
              <a:t>Types of addiction</a:t>
            </a:r>
          </a:p>
          <a:p>
            <a:pPr marL="342900" indent="-342900">
              <a:buFont typeface="Arial" pitchFamily="34" charset="0"/>
              <a:buChar char="•"/>
            </a:pPr>
            <a:r>
              <a:rPr lang="en-CA" sz="2800" dirty="0" smtClean="0">
                <a:solidFill>
                  <a:prstClr val="white"/>
                </a:solidFill>
              </a:rPr>
              <a:t>“Testing…”</a:t>
            </a:r>
          </a:p>
          <a:p>
            <a:pPr marL="342900" indent="-342900">
              <a:buFont typeface="Arial" pitchFamily="34" charset="0"/>
              <a:buChar char="•"/>
            </a:pPr>
            <a:r>
              <a:rPr lang="en-CA" sz="2800" dirty="0" smtClean="0">
                <a:solidFill>
                  <a:prstClr val="white"/>
                </a:solidFill>
              </a:rPr>
              <a:t>Physical effects on our body</a:t>
            </a:r>
          </a:p>
          <a:p>
            <a:pPr marL="342900" indent="-342900">
              <a:buFont typeface="Arial" pitchFamily="34" charset="0"/>
              <a:buChar char="•"/>
            </a:pPr>
            <a:r>
              <a:rPr lang="en-CA" sz="2800" dirty="0" smtClean="0">
                <a:solidFill>
                  <a:prstClr val="white"/>
                </a:solidFill>
              </a:rPr>
              <a:t>Physical dangers</a:t>
            </a:r>
          </a:p>
          <a:p>
            <a:pPr marL="342900" indent="-342900">
              <a:buFont typeface="Arial" pitchFamily="34" charset="0"/>
              <a:buChar char="•"/>
            </a:pPr>
            <a:r>
              <a:rPr lang="en-CA" sz="2800" dirty="0" smtClean="0">
                <a:solidFill>
                  <a:prstClr val="white"/>
                </a:solidFill>
              </a:rPr>
              <a:t>Why we use</a:t>
            </a:r>
          </a:p>
          <a:p>
            <a:pPr marL="342900" indent="-342900">
              <a:buFont typeface="Arial" pitchFamily="34" charset="0"/>
              <a:buChar char="•"/>
            </a:pPr>
            <a:r>
              <a:rPr lang="en-CA" sz="2800" dirty="0" smtClean="0">
                <a:solidFill>
                  <a:prstClr val="white"/>
                </a:solidFill>
              </a:rPr>
              <a:t>What causes addiction?:</a:t>
            </a:r>
          </a:p>
          <a:p>
            <a:pPr marL="800100" lvl="1" indent="-342900">
              <a:buFont typeface="Wingdings" pitchFamily="2" charset="2"/>
              <a:buChar char="§"/>
            </a:pPr>
            <a:r>
              <a:rPr lang="en-CA" sz="2800" dirty="0" smtClean="0">
                <a:solidFill>
                  <a:prstClr val="white"/>
                </a:solidFill>
              </a:rPr>
              <a:t>Bio-psycho-social-spiritual</a:t>
            </a:r>
          </a:p>
          <a:p>
            <a:pPr marL="342900" indent="-342900">
              <a:buFont typeface="Arial" pitchFamily="34" charset="0"/>
              <a:buChar char="•"/>
            </a:pPr>
            <a:r>
              <a:rPr lang="en-CA" sz="2800" dirty="0" smtClean="0">
                <a:solidFill>
                  <a:prstClr val="white"/>
                </a:solidFill>
              </a:rPr>
              <a:t>Warning signs</a:t>
            </a:r>
          </a:p>
          <a:p>
            <a:pPr marL="342900" indent="-342900">
              <a:buFont typeface="Arial" pitchFamily="34" charset="0"/>
              <a:buChar char="•"/>
            </a:pPr>
            <a:r>
              <a:rPr lang="en-CA" sz="2800" dirty="0" smtClean="0">
                <a:solidFill>
                  <a:schemeClr val="bg1"/>
                </a:solidFill>
              </a:rPr>
              <a:t>What </a:t>
            </a:r>
            <a:r>
              <a:rPr lang="en-CA" sz="2800" u="sng" dirty="0"/>
              <a:t>bondage</a:t>
            </a:r>
            <a:r>
              <a:rPr lang="en-CA" sz="2800" dirty="0">
                <a:solidFill>
                  <a:schemeClr val="bg1"/>
                </a:solidFill>
              </a:rPr>
              <a:t> looks like</a:t>
            </a:r>
          </a:p>
          <a:p>
            <a:pPr marL="342900" indent="-342900">
              <a:buFont typeface="Arial" pitchFamily="34" charset="0"/>
              <a:buChar char="•"/>
            </a:pPr>
            <a:r>
              <a:rPr lang="en-CA" sz="2800" dirty="0">
                <a:solidFill>
                  <a:schemeClr val="bg1"/>
                </a:solidFill>
              </a:rPr>
              <a:t>What </a:t>
            </a:r>
            <a:r>
              <a:rPr lang="en-CA" sz="2800" u="sng" dirty="0">
                <a:solidFill>
                  <a:srgbClr val="FFC000"/>
                </a:solidFill>
              </a:rPr>
              <a:t>freedom</a:t>
            </a:r>
            <a:r>
              <a:rPr lang="en-CA" sz="2800" dirty="0">
                <a:solidFill>
                  <a:schemeClr val="bg1"/>
                </a:solidFill>
              </a:rPr>
              <a:t> looks like</a:t>
            </a:r>
          </a:p>
          <a:p>
            <a:pPr marL="342900" indent="-342900">
              <a:buFont typeface="Arial" pitchFamily="34" charset="0"/>
              <a:buChar char="•"/>
            </a:pPr>
            <a:endParaRPr lang="en-CA" sz="2800" dirty="0">
              <a:solidFill>
                <a:prstClr val="white"/>
              </a:solidFill>
            </a:endParaRPr>
          </a:p>
        </p:txBody>
      </p:sp>
    </p:spTree>
    <p:extLst>
      <p:ext uri="{BB962C8B-B14F-4D97-AF65-F5344CB8AC3E}">
        <p14:creationId xmlns:p14="http://schemas.microsoft.com/office/powerpoint/2010/main" val="2138972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704" y="1988840"/>
            <a:ext cx="5976664" cy="429348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CA" sz="2800" dirty="0">
                <a:solidFill>
                  <a:srgbClr val="00B050"/>
                </a:solidFill>
              </a:rPr>
              <a:t>“House Rules” </a:t>
            </a:r>
            <a:endParaRPr lang="en-CA" sz="2800" dirty="0" smtClean="0">
              <a:solidFill>
                <a:srgbClr val="00B050"/>
              </a:solidFill>
            </a:endParaRPr>
          </a:p>
          <a:p>
            <a:endParaRPr lang="en-CA" sz="900" dirty="0">
              <a:solidFill>
                <a:srgbClr val="00B050"/>
              </a:solidFill>
            </a:endParaRPr>
          </a:p>
          <a:p>
            <a:pPr lvl="0"/>
            <a:r>
              <a:rPr lang="en-CA" dirty="0" smtClean="0"/>
              <a:t>1. We </a:t>
            </a:r>
            <a:r>
              <a:rPr lang="en-CA" dirty="0"/>
              <a:t>obey our Lord Jesus Christ</a:t>
            </a:r>
          </a:p>
          <a:p>
            <a:pPr lvl="0"/>
            <a:r>
              <a:rPr lang="en-CA" dirty="0" smtClean="0"/>
              <a:t>2. We </a:t>
            </a:r>
            <a:r>
              <a:rPr lang="en-CA" dirty="0"/>
              <a:t>love, honor and pray for one another</a:t>
            </a:r>
          </a:p>
          <a:p>
            <a:pPr lvl="0"/>
            <a:r>
              <a:rPr lang="en-CA" dirty="0" smtClean="0"/>
              <a:t>3. We </a:t>
            </a:r>
            <a:r>
              <a:rPr lang="en-CA" dirty="0"/>
              <a:t>tell the truth </a:t>
            </a:r>
          </a:p>
          <a:p>
            <a:pPr lvl="0"/>
            <a:r>
              <a:rPr lang="en-CA" dirty="0" smtClean="0"/>
              <a:t>4. We </a:t>
            </a:r>
            <a:r>
              <a:rPr lang="en-CA" dirty="0"/>
              <a:t>consider one another’s interests ahead of our own</a:t>
            </a:r>
          </a:p>
          <a:p>
            <a:pPr lvl="0"/>
            <a:r>
              <a:rPr lang="en-CA" dirty="0" smtClean="0"/>
              <a:t>5. We </a:t>
            </a:r>
            <a:r>
              <a:rPr lang="en-CA" dirty="0"/>
              <a:t>speak quietly and respectfully </a:t>
            </a:r>
          </a:p>
          <a:p>
            <a:pPr lvl="0"/>
            <a:r>
              <a:rPr lang="en-CA" dirty="0" smtClean="0"/>
              <a:t>6. We </a:t>
            </a:r>
            <a:r>
              <a:rPr lang="en-CA" dirty="0"/>
              <a:t>do not hurt one another with unkind words or deeds</a:t>
            </a:r>
          </a:p>
          <a:p>
            <a:pPr lvl="0"/>
            <a:r>
              <a:rPr lang="en-CA" dirty="0" smtClean="0"/>
              <a:t>7. When </a:t>
            </a:r>
            <a:r>
              <a:rPr lang="en-CA" dirty="0"/>
              <a:t>someone needs correction, we correct him in love</a:t>
            </a:r>
          </a:p>
          <a:p>
            <a:pPr lvl="0"/>
            <a:r>
              <a:rPr lang="en-CA" dirty="0" smtClean="0"/>
              <a:t>8. When </a:t>
            </a:r>
            <a:r>
              <a:rPr lang="en-CA" dirty="0"/>
              <a:t>someone is sorry, we forgive him</a:t>
            </a:r>
          </a:p>
          <a:p>
            <a:r>
              <a:rPr lang="en-CA" dirty="0" smtClean="0"/>
              <a:t>9. When </a:t>
            </a:r>
            <a:r>
              <a:rPr lang="en-CA" dirty="0"/>
              <a:t>someone is sad, we comfort him</a:t>
            </a:r>
          </a:p>
          <a:p>
            <a:r>
              <a:rPr lang="en-CA" dirty="0" smtClean="0"/>
              <a:t>10. When </a:t>
            </a:r>
            <a:r>
              <a:rPr lang="en-CA" dirty="0"/>
              <a:t>someone is hurting, we help them</a:t>
            </a:r>
          </a:p>
          <a:p>
            <a:r>
              <a:rPr lang="en-CA" dirty="0" smtClean="0"/>
              <a:t>11. When </a:t>
            </a:r>
            <a:r>
              <a:rPr lang="en-CA" dirty="0"/>
              <a:t>someone is happy, we rejoice with him</a:t>
            </a:r>
          </a:p>
          <a:p>
            <a:r>
              <a:rPr lang="en-CA" dirty="0" smtClean="0"/>
              <a:t>12. When </a:t>
            </a:r>
            <a:r>
              <a:rPr lang="en-CA" dirty="0"/>
              <a:t>we have something nice to share, we share it</a:t>
            </a:r>
          </a:p>
          <a:p>
            <a:r>
              <a:rPr lang="en-CA" dirty="0"/>
              <a:t> </a:t>
            </a:r>
          </a:p>
        </p:txBody>
      </p:sp>
      <p:sp>
        <p:nvSpPr>
          <p:cNvPr id="6" name="TextBox 5"/>
          <p:cNvSpPr txBox="1"/>
          <p:nvPr/>
        </p:nvSpPr>
        <p:spPr>
          <a:xfrm>
            <a:off x="576874" y="404664"/>
            <a:ext cx="4896544"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Prevention</a:t>
            </a:r>
            <a:endParaRPr lang="en-CA" sz="6600" dirty="0"/>
          </a:p>
        </p:txBody>
      </p:sp>
    </p:spTree>
    <p:extLst>
      <p:ext uri="{BB962C8B-B14F-4D97-AF65-F5344CB8AC3E}">
        <p14:creationId xmlns:p14="http://schemas.microsoft.com/office/powerpoint/2010/main" val="73886805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043608" y="1700808"/>
            <a:ext cx="7258000" cy="4896544"/>
          </a:xfrm>
        </p:spPr>
        <p:style>
          <a:lnRef idx="2">
            <a:schemeClr val="accent5"/>
          </a:lnRef>
          <a:fillRef idx="1">
            <a:schemeClr val="lt1"/>
          </a:fillRef>
          <a:effectRef idx="0">
            <a:schemeClr val="accent5"/>
          </a:effectRef>
          <a:fontRef idx="minor">
            <a:schemeClr val="dk1"/>
          </a:fontRef>
        </p:style>
        <p:txBody>
          <a:bodyPr/>
          <a:lstStyle/>
          <a:p>
            <a:pPr eaLnBrk="1" hangingPunct="1">
              <a:lnSpc>
                <a:spcPct val="80000"/>
              </a:lnSpc>
              <a:buFontTx/>
              <a:buNone/>
            </a:pPr>
            <a:r>
              <a:rPr lang="en-US" sz="2800" b="1" dirty="0" smtClean="0">
                <a:solidFill>
                  <a:srgbClr val="CC00CC"/>
                </a:solidFill>
                <a:ea typeface="ＭＳ Ｐゴシック" pitchFamily="34" charset="-128"/>
              </a:rPr>
              <a:t>         HEALTHY HOME/CHURCH FAMILIES</a:t>
            </a:r>
            <a:endParaRPr lang="en-US" sz="1800" b="1" dirty="0" smtClean="0">
              <a:solidFill>
                <a:srgbClr val="CC00CC"/>
              </a:solidFill>
              <a:ea typeface="ＭＳ Ｐゴシック" pitchFamily="34" charset="-128"/>
            </a:endParaRPr>
          </a:p>
          <a:p>
            <a:pPr algn="ctr" eaLnBrk="1" hangingPunct="1">
              <a:lnSpc>
                <a:spcPct val="80000"/>
              </a:lnSpc>
              <a:buFontTx/>
              <a:buNone/>
            </a:pPr>
            <a:endParaRPr lang="en-US" sz="1800" dirty="0" smtClean="0">
              <a:ea typeface="ＭＳ Ｐゴシック" pitchFamily="34" charset="-128"/>
            </a:endParaRPr>
          </a:p>
          <a:p>
            <a:pPr eaLnBrk="1" hangingPunct="1">
              <a:lnSpc>
                <a:spcPct val="80000"/>
              </a:lnSpc>
              <a:buFontTx/>
              <a:buNone/>
            </a:pPr>
            <a:r>
              <a:rPr lang="en-US" sz="1800" dirty="0" smtClean="0">
                <a:ea typeface="ＭＳ Ｐゴシック" pitchFamily="34" charset="-128"/>
              </a:rPr>
              <a:t>1. A healthy family communicates honestly, directly and thoughtfully. </a:t>
            </a:r>
          </a:p>
          <a:p>
            <a:pPr eaLnBrk="1" hangingPunct="1">
              <a:lnSpc>
                <a:spcPct val="80000"/>
              </a:lnSpc>
              <a:buFontTx/>
              <a:buNone/>
            </a:pPr>
            <a:r>
              <a:rPr lang="en-US" sz="1800" dirty="0" smtClean="0">
                <a:ea typeface="ＭＳ Ｐゴシック" pitchFamily="34" charset="-128"/>
              </a:rPr>
              <a:t>2. A healthy family supports and affirms one another.</a:t>
            </a:r>
          </a:p>
          <a:p>
            <a:pPr eaLnBrk="1" hangingPunct="1">
              <a:lnSpc>
                <a:spcPct val="80000"/>
              </a:lnSpc>
              <a:buFontTx/>
              <a:buNone/>
            </a:pPr>
            <a:r>
              <a:rPr lang="en-US" sz="1800" dirty="0" smtClean="0">
                <a:ea typeface="ＭＳ Ｐゴシック" pitchFamily="34" charset="-128"/>
              </a:rPr>
              <a:t>3. A healthy family maintains trust through reliability and consistency.</a:t>
            </a:r>
          </a:p>
          <a:p>
            <a:pPr eaLnBrk="1" hangingPunct="1">
              <a:lnSpc>
                <a:spcPct val="80000"/>
              </a:lnSpc>
              <a:buFontTx/>
              <a:buNone/>
            </a:pPr>
            <a:r>
              <a:rPr lang="en-US" sz="1800" dirty="0" smtClean="0">
                <a:ea typeface="ＭＳ Ｐゴシック" pitchFamily="34" charset="-128"/>
              </a:rPr>
              <a:t>4. A healthy family practices respect for each other and for others.</a:t>
            </a:r>
          </a:p>
          <a:p>
            <a:pPr eaLnBrk="1" hangingPunct="1">
              <a:lnSpc>
                <a:spcPct val="80000"/>
              </a:lnSpc>
              <a:buFontTx/>
              <a:buNone/>
            </a:pPr>
            <a:r>
              <a:rPr lang="en-US" sz="1800" dirty="0" smtClean="0">
                <a:ea typeface="ＭＳ Ｐゴシック" pitchFamily="34" charset="-128"/>
              </a:rPr>
              <a:t>5. A healthy family shares a sense of order and responsibilities.</a:t>
            </a:r>
          </a:p>
          <a:p>
            <a:pPr eaLnBrk="1" hangingPunct="1">
              <a:lnSpc>
                <a:spcPct val="80000"/>
              </a:lnSpc>
              <a:buFontTx/>
              <a:buNone/>
            </a:pPr>
            <a:r>
              <a:rPr lang="en-US" sz="1800" dirty="0" smtClean="0">
                <a:ea typeface="ＭＳ Ｐゴシック" pitchFamily="34" charset="-128"/>
              </a:rPr>
              <a:t>6. A healthy family shares leisure time and a positive sense of humor.</a:t>
            </a:r>
          </a:p>
          <a:p>
            <a:pPr eaLnBrk="1" hangingPunct="1">
              <a:lnSpc>
                <a:spcPct val="80000"/>
              </a:lnSpc>
              <a:buFontTx/>
              <a:buNone/>
            </a:pPr>
            <a:r>
              <a:rPr lang="en-US" sz="1800" dirty="0" smtClean="0">
                <a:ea typeface="ＭＳ Ｐゴシック" pitchFamily="34" charset="-128"/>
              </a:rPr>
              <a:t>7. A healthy family teaches traditions, values and right from wrong.</a:t>
            </a:r>
          </a:p>
          <a:p>
            <a:pPr eaLnBrk="1" hangingPunct="1">
              <a:lnSpc>
                <a:spcPct val="80000"/>
              </a:lnSpc>
              <a:buFontTx/>
              <a:buNone/>
            </a:pPr>
            <a:r>
              <a:rPr lang="en-US" sz="1800" dirty="0" smtClean="0">
                <a:ea typeface="ＭＳ Ｐゴシック" pitchFamily="34" charset="-128"/>
              </a:rPr>
              <a:t>8. A healthy family shares attention among members in a balanced way.</a:t>
            </a:r>
          </a:p>
          <a:p>
            <a:pPr eaLnBrk="1" hangingPunct="1">
              <a:lnSpc>
                <a:spcPct val="80000"/>
              </a:lnSpc>
              <a:buFontTx/>
              <a:buNone/>
            </a:pPr>
            <a:r>
              <a:rPr lang="en-US" sz="1800" dirty="0" smtClean="0">
                <a:ea typeface="ＭＳ Ｐゴシック" pitchFamily="34" charset="-128"/>
              </a:rPr>
              <a:t>9. A healthy family respects appropriate boundaries among each other.</a:t>
            </a:r>
          </a:p>
          <a:p>
            <a:pPr eaLnBrk="1" hangingPunct="1">
              <a:lnSpc>
                <a:spcPct val="80000"/>
              </a:lnSpc>
              <a:buFontTx/>
              <a:buNone/>
            </a:pPr>
            <a:r>
              <a:rPr lang="en-US" sz="1800" dirty="0" smtClean="0">
                <a:ea typeface="ＭＳ Ｐゴシック" pitchFamily="34" charset="-128"/>
              </a:rPr>
              <a:t>10. A healthy family values service to others.</a:t>
            </a:r>
          </a:p>
          <a:p>
            <a:pPr eaLnBrk="1" hangingPunct="1">
              <a:lnSpc>
                <a:spcPct val="80000"/>
              </a:lnSpc>
              <a:buFontTx/>
              <a:buNone/>
            </a:pPr>
            <a:r>
              <a:rPr lang="en-US" sz="1800" dirty="0" smtClean="0">
                <a:ea typeface="ＭＳ Ｐゴシック" pitchFamily="34" charset="-128"/>
              </a:rPr>
              <a:t>11. A healthy family is flexible under stress.</a:t>
            </a:r>
          </a:p>
          <a:p>
            <a:pPr eaLnBrk="1" hangingPunct="1">
              <a:lnSpc>
                <a:spcPct val="80000"/>
              </a:lnSpc>
              <a:buFontTx/>
              <a:buNone/>
            </a:pPr>
            <a:r>
              <a:rPr lang="en-US" sz="1800" dirty="0" smtClean="0">
                <a:ea typeface="ＭＳ Ｐゴシック" pitchFamily="34" charset="-128"/>
              </a:rPr>
              <a:t>12. A healthy family resolves disagreements without damaging words.</a:t>
            </a:r>
          </a:p>
          <a:p>
            <a:pPr eaLnBrk="1" hangingPunct="1">
              <a:lnSpc>
                <a:spcPct val="80000"/>
              </a:lnSpc>
              <a:buFontTx/>
              <a:buNone/>
            </a:pPr>
            <a:r>
              <a:rPr lang="en-US" sz="1800" dirty="0" smtClean="0">
                <a:ea typeface="ＭＳ Ｐゴシック" pitchFamily="34" charset="-128"/>
              </a:rPr>
              <a:t>13. A healthy family admits problems and seeks help from others.</a:t>
            </a:r>
          </a:p>
          <a:p>
            <a:pPr eaLnBrk="1" hangingPunct="1">
              <a:lnSpc>
                <a:spcPct val="80000"/>
              </a:lnSpc>
              <a:buFontTx/>
              <a:buNone/>
            </a:pPr>
            <a:r>
              <a:rPr lang="en-US" sz="1800" dirty="0" smtClean="0">
                <a:ea typeface="ＭＳ Ｐゴシック" pitchFamily="34" charset="-128"/>
              </a:rPr>
              <a:t>14. A healthy family shares a sense of optimism for the future.</a:t>
            </a:r>
          </a:p>
        </p:txBody>
      </p:sp>
      <p:sp>
        <p:nvSpPr>
          <p:cNvPr id="3" name="TextBox 2"/>
          <p:cNvSpPr txBox="1"/>
          <p:nvPr/>
        </p:nvSpPr>
        <p:spPr>
          <a:xfrm>
            <a:off x="576874" y="404664"/>
            <a:ext cx="4896544"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Prevention</a:t>
            </a:r>
            <a:endParaRPr lang="en-CA" sz="6600" dirty="0"/>
          </a:p>
        </p:txBody>
      </p:sp>
    </p:spTree>
    <p:extLst>
      <p:ext uri="{BB962C8B-B14F-4D97-AF65-F5344CB8AC3E}">
        <p14:creationId xmlns:p14="http://schemas.microsoft.com/office/powerpoint/2010/main" val="16766142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092" y="476672"/>
            <a:ext cx="9179091" cy="56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2045" y="1567777"/>
            <a:ext cx="7344816" cy="3477875"/>
          </a:xfrm>
          <a:prstGeom prst="rect">
            <a:avLst/>
          </a:prstGeom>
          <a:effectLst>
            <a:glow rad="228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CA" sz="2800" b="1" dirty="0" smtClean="0"/>
              <a:t>John 10: 10</a:t>
            </a:r>
            <a:endParaRPr lang="en-CA" sz="2800" b="1" dirty="0"/>
          </a:p>
          <a:p>
            <a:r>
              <a:rPr lang="en-CA" sz="4800" dirty="0" smtClean="0"/>
              <a:t>“…I </a:t>
            </a:r>
            <a:r>
              <a:rPr lang="en-CA" sz="4800" dirty="0"/>
              <a:t>am come that they might have life, and that they might have it more abundantly</a:t>
            </a:r>
            <a:r>
              <a:rPr lang="en-CA" sz="4800" dirty="0" smtClean="0"/>
              <a:t>.”</a:t>
            </a:r>
            <a:endParaRPr lang="en-CA" sz="4800" i="1" dirty="0"/>
          </a:p>
        </p:txBody>
      </p:sp>
    </p:spTree>
    <p:extLst>
      <p:ext uri="{BB962C8B-B14F-4D97-AF65-F5344CB8AC3E}">
        <p14:creationId xmlns:p14="http://schemas.microsoft.com/office/powerpoint/2010/main" val="314417645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3597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88224" y="6340678"/>
            <a:ext cx="2525435" cy="369332"/>
          </a:xfrm>
          <a:prstGeom prst="rect">
            <a:avLst/>
          </a:prstGeom>
          <a:noFill/>
        </p:spPr>
        <p:txBody>
          <a:bodyPr wrap="none" rtlCol="0">
            <a:spAutoFit/>
          </a:bodyPr>
          <a:lstStyle/>
          <a:p>
            <a:r>
              <a:rPr lang="en-CA" dirty="0" smtClean="0">
                <a:solidFill>
                  <a:srgbClr val="92D050"/>
                </a:solidFill>
              </a:rPr>
              <a:t>References upon request</a:t>
            </a:r>
            <a:endParaRPr lang="en-CA" dirty="0">
              <a:solidFill>
                <a:srgbClr val="92D050"/>
              </a:solidFill>
            </a:endParaRPr>
          </a:p>
        </p:txBody>
      </p:sp>
    </p:spTree>
    <p:extLst>
      <p:ext uri="{BB962C8B-B14F-4D97-AF65-F5344CB8AC3E}">
        <p14:creationId xmlns:p14="http://schemas.microsoft.com/office/powerpoint/2010/main" val="2712717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380572242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54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07704" y="4797152"/>
            <a:ext cx="6539701" cy="1046440"/>
          </a:xfrm>
          <a:prstGeom prst="rect">
            <a:avLst/>
          </a:prstGeom>
          <a:noFill/>
        </p:spPr>
        <p:txBody>
          <a:bodyPr wrap="square" rtlCol="0">
            <a:spAutoFit/>
          </a:bodyPr>
          <a:lstStyle/>
          <a:p>
            <a:r>
              <a:rPr lang="en-CA" sz="4400" dirty="0" smtClean="0">
                <a:latin typeface="Blue Highway" pitchFamily="2" charset="0"/>
              </a:rPr>
              <a:t>Thank you for your attention!</a:t>
            </a:r>
          </a:p>
          <a:p>
            <a:endParaRPr lang="en-CA" dirty="0" smtClean="0"/>
          </a:p>
        </p:txBody>
      </p:sp>
      <p:sp>
        <p:nvSpPr>
          <p:cNvPr id="4" name="TextBox 3"/>
          <p:cNvSpPr txBox="1"/>
          <p:nvPr/>
        </p:nvSpPr>
        <p:spPr>
          <a:xfrm>
            <a:off x="2143097" y="3299938"/>
            <a:ext cx="4664034" cy="584775"/>
          </a:xfrm>
          <a:prstGeom prst="rect">
            <a:avLst/>
          </a:prstGeom>
          <a:noFill/>
        </p:spPr>
        <p:txBody>
          <a:bodyPr wrap="none" rtlCol="0">
            <a:spAutoFit/>
          </a:bodyPr>
          <a:lstStyle/>
          <a:p>
            <a:r>
              <a:rPr lang="en-CA" sz="3200" b="1" dirty="0" smtClean="0">
                <a:solidFill>
                  <a:schemeClr val="accent1">
                    <a:lumMod val="75000"/>
                  </a:schemeClr>
                </a:solidFill>
                <a:latin typeface="Arial Narrow" pitchFamily="34" charset="0"/>
              </a:rPr>
              <a:t>Website: acncounseling.org</a:t>
            </a:r>
            <a:endParaRPr lang="en-CA" sz="3200" b="1" dirty="0">
              <a:solidFill>
                <a:schemeClr val="accent1">
                  <a:lumMod val="75000"/>
                </a:schemeClr>
              </a:solidFill>
              <a:latin typeface="Arial Narrow" pitchFamily="34" charset="0"/>
            </a:endParaRPr>
          </a:p>
        </p:txBody>
      </p:sp>
    </p:spTree>
    <p:extLst>
      <p:ext uri="{BB962C8B-B14F-4D97-AF65-F5344CB8AC3E}">
        <p14:creationId xmlns:p14="http://schemas.microsoft.com/office/powerpoint/2010/main" val="1696582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54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55776" y="5157191"/>
            <a:ext cx="5009450" cy="615553"/>
          </a:xfrm>
          <a:prstGeom prst="rect">
            <a:avLst/>
          </a:prstGeom>
          <a:noFill/>
        </p:spPr>
        <p:txBody>
          <a:bodyPr wrap="square" rtlCol="0">
            <a:spAutoFit/>
          </a:bodyPr>
          <a:lstStyle/>
          <a:p>
            <a:endParaRPr lang="en-CA" sz="1600" dirty="0" smtClean="0">
              <a:latin typeface="Bauhaus 93" pitchFamily="82" charset="0"/>
            </a:endParaRPr>
          </a:p>
          <a:p>
            <a:endParaRPr lang="en-CA" dirty="0" smtClean="0"/>
          </a:p>
        </p:txBody>
      </p:sp>
      <p:sp>
        <p:nvSpPr>
          <p:cNvPr id="4" name="TextBox 3"/>
          <p:cNvSpPr txBox="1"/>
          <p:nvPr/>
        </p:nvSpPr>
        <p:spPr>
          <a:xfrm>
            <a:off x="2286470" y="3928700"/>
            <a:ext cx="4571060" cy="584775"/>
          </a:xfrm>
          <a:prstGeom prst="rect">
            <a:avLst/>
          </a:prstGeom>
          <a:noFill/>
        </p:spPr>
        <p:txBody>
          <a:bodyPr wrap="none" rtlCol="0">
            <a:spAutoFit/>
          </a:bodyPr>
          <a:lstStyle/>
          <a:p>
            <a:r>
              <a:rPr lang="en-CA" sz="3200" b="1" dirty="0" err="1" smtClean="0">
                <a:solidFill>
                  <a:schemeClr val="accent1">
                    <a:lumMod val="75000"/>
                  </a:schemeClr>
                </a:solidFill>
                <a:latin typeface="Arial Narrow" pitchFamily="34" charset="0"/>
              </a:rPr>
              <a:t>Website:acncounseling.org</a:t>
            </a:r>
            <a:endParaRPr lang="en-CA" sz="3200" b="1" dirty="0">
              <a:solidFill>
                <a:schemeClr val="accent1">
                  <a:lumMod val="75000"/>
                </a:schemeClr>
              </a:solidFill>
              <a:latin typeface="Arial Narrow" pitchFamily="34" charset="0"/>
            </a:endParaRPr>
          </a:p>
        </p:txBody>
      </p:sp>
    </p:spTree>
    <p:extLst>
      <p:ext uri="{BB962C8B-B14F-4D97-AF65-F5344CB8AC3E}">
        <p14:creationId xmlns:p14="http://schemas.microsoft.com/office/powerpoint/2010/main" val="4035722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a:t>
            </a:r>
            <a:r>
              <a:rPr lang="en-CA" sz="2400" u="sng" dirty="0" smtClean="0">
                <a:solidFill>
                  <a:srgbClr val="FF0000"/>
                </a:solidFill>
              </a:rPr>
              <a:t>*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3601543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a:t>
            </a:r>
            <a:r>
              <a:rPr lang="en-CA" sz="2400" u="sng" dirty="0" smtClean="0">
                <a:solidFill>
                  <a:srgbClr val="FF0000"/>
                </a:solidFill>
              </a:rPr>
              <a:t>*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1934698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a:t>
            </a:r>
            <a:r>
              <a:rPr lang="en-CA" sz="2400" u="sng" dirty="0" smtClean="0">
                <a:solidFill>
                  <a:srgbClr val="FF0000"/>
                </a:solidFill>
              </a:rPr>
              <a:t>*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2640780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a:t>
            </a:r>
            <a:r>
              <a:rPr lang="en-CA" sz="2400" u="sng" dirty="0" smtClean="0">
                <a:solidFill>
                  <a:srgbClr val="FF0000"/>
                </a:solidFill>
              </a:rPr>
              <a:t>*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121567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a:t>
            </a:r>
            <a:r>
              <a:rPr lang="en-CA" sz="2400" u="sng" dirty="0" smtClean="0">
                <a:solidFill>
                  <a:srgbClr val="FF0000"/>
                </a:solidFill>
              </a:rPr>
              <a:t>* Conflict – “…so much suffering…”</a:t>
            </a:r>
          </a:p>
          <a:p>
            <a:pPr lvl="3"/>
            <a:endParaRPr lang="en-CA" sz="2400" dirty="0" smtClean="0"/>
          </a:p>
          <a:p>
            <a:pPr lvl="3"/>
            <a:r>
              <a:rPr lang="en-CA" sz="2400" dirty="0" smtClean="0"/>
              <a:t>	*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2890474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327879" y="260648"/>
            <a:ext cx="8352928" cy="6986528"/>
          </a:xfrm>
          <a:prstGeom prst="rect">
            <a:avLst/>
          </a:prstGeom>
          <a:noFill/>
        </p:spPr>
        <p:txBody>
          <a:bodyPr wrap="square" rtlCol="0">
            <a:spAutoFit/>
          </a:bodyPr>
          <a:lstStyle/>
          <a:p>
            <a:pPr algn="ctr"/>
            <a:r>
              <a:rPr lang="en-CA" sz="4000" dirty="0" smtClean="0"/>
              <a:t>Addiction: What is it?</a:t>
            </a:r>
          </a:p>
          <a:p>
            <a:pPr algn="ctr"/>
            <a:endParaRPr lang="en-CA" sz="2400" dirty="0"/>
          </a:p>
          <a:p>
            <a:pPr algn="ctr"/>
            <a:endParaRPr lang="en-CA" sz="2400" dirty="0" smtClean="0"/>
          </a:p>
          <a:p>
            <a:pPr lvl="3"/>
            <a:r>
              <a:rPr lang="en-CA" sz="2400" dirty="0" smtClean="0"/>
              <a:t>	* Salience – “Who is in control?”</a:t>
            </a:r>
          </a:p>
          <a:p>
            <a:pPr lvl="3"/>
            <a:endParaRPr lang="en-CA" sz="2400" dirty="0" smtClean="0"/>
          </a:p>
          <a:p>
            <a:pPr lvl="3"/>
            <a:r>
              <a:rPr lang="en-CA" sz="2400" dirty="0" smtClean="0"/>
              <a:t>	* Mood modification – “I want that feeling”</a:t>
            </a:r>
          </a:p>
          <a:p>
            <a:pPr lvl="3"/>
            <a:endParaRPr lang="en-CA" sz="2400" dirty="0" smtClean="0"/>
          </a:p>
          <a:p>
            <a:pPr lvl="3"/>
            <a:r>
              <a:rPr lang="en-CA" sz="2400" dirty="0" smtClean="0"/>
              <a:t>	* Tolerance – “More….is less”</a:t>
            </a:r>
          </a:p>
          <a:p>
            <a:pPr lvl="3"/>
            <a:endParaRPr lang="en-CA" sz="2400" dirty="0" smtClean="0"/>
          </a:p>
          <a:p>
            <a:pPr lvl="3"/>
            <a:r>
              <a:rPr lang="en-CA" sz="2400" dirty="0" smtClean="0"/>
              <a:t>	* Withdrawal – “Stopping is a pain…”</a:t>
            </a:r>
          </a:p>
          <a:p>
            <a:pPr lvl="3"/>
            <a:endParaRPr lang="en-CA" sz="2400" dirty="0" smtClean="0"/>
          </a:p>
          <a:p>
            <a:pPr lvl="3"/>
            <a:r>
              <a:rPr lang="en-CA" sz="2400" dirty="0" smtClean="0"/>
              <a:t>	* Conflict – “…so much suffering…”</a:t>
            </a:r>
          </a:p>
          <a:p>
            <a:pPr lvl="3"/>
            <a:endParaRPr lang="en-CA" sz="2400" dirty="0" smtClean="0"/>
          </a:p>
          <a:p>
            <a:pPr lvl="3"/>
            <a:r>
              <a:rPr lang="en-CA" sz="2400" dirty="0" smtClean="0"/>
              <a:t>	</a:t>
            </a:r>
            <a:r>
              <a:rPr lang="en-CA" sz="2400" u="sng" dirty="0" smtClean="0">
                <a:solidFill>
                  <a:srgbClr val="FF0000"/>
                </a:solidFill>
              </a:rPr>
              <a:t>* Relapse – “…can’t stay stopped…”</a:t>
            </a:r>
            <a:r>
              <a:rPr lang="en-CA" sz="2400" dirty="0"/>
              <a:t/>
            </a:r>
            <a:br>
              <a:rPr lang="en-CA" sz="2400" dirty="0"/>
            </a:br>
            <a:r>
              <a:rPr lang="en-CA" sz="2400" dirty="0"/>
              <a:t/>
            </a:r>
            <a:br>
              <a:rPr lang="en-CA" sz="2400" dirty="0"/>
            </a:br>
            <a:r>
              <a:rPr lang="en-CA" dirty="0"/>
              <a:t/>
            </a:r>
            <a:br>
              <a:rPr lang="en-CA" dirty="0"/>
            </a:br>
            <a:endParaRPr lang="en-CA" dirty="0"/>
          </a:p>
          <a:p>
            <a:endParaRPr lang="en-CA" dirty="0"/>
          </a:p>
          <a:p>
            <a:endParaRPr lang="en-CA" dirty="0"/>
          </a:p>
        </p:txBody>
      </p:sp>
    </p:spTree>
    <p:extLst>
      <p:ext uri="{BB962C8B-B14F-4D97-AF65-F5344CB8AC3E}">
        <p14:creationId xmlns:p14="http://schemas.microsoft.com/office/powerpoint/2010/main" val="3937089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3528" y="260648"/>
            <a:ext cx="8568952" cy="7232749"/>
          </a:xfrm>
          <a:prstGeom prst="rect">
            <a:avLst/>
          </a:prstGeom>
          <a:noFill/>
        </p:spPr>
        <p:txBody>
          <a:bodyPr wrap="square" rtlCol="0">
            <a:spAutoFit/>
          </a:bodyPr>
          <a:lstStyle/>
          <a:p>
            <a:endParaRPr lang="en-CA" sz="800" dirty="0" smtClean="0"/>
          </a:p>
          <a:p>
            <a:pPr algn="ctr"/>
            <a:r>
              <a:rPr lang="en-CA" sz="2400" dirty="0" smtClean="0"/>
              <a:t>SCRIPTURE</a:t>
            </a:r>
          </a:p>
          <a:p>
            <a:endParaRPr lang="en-CA" sz="2400" dirty="0" smtClean="0"/>
          </a:p>
          <a:p>
            <a:r>
              <a:rPr lang="en-CA" sz="2400" dirty="0" err="1" smtClean="0"/>
              <a:t>Galations</a:t>
            </a:r>
            <a:r>
              <a:rPr lang="en-CA" sz="2400" dirty="0" smtClean="0"/>
              <a:t> </a:t>
            </a:r>
            <a:r>
              <a:rPr lang="en-CA" sz="2400" dirty="0"/>
              <a:t>5: 19-21</a:t>
            </a:r>
          </a:p>
          <a:p>
            <a:r>
              <a:rPr lang="en-CA" sz="2400" i="1" dirty="0"/>
              <a:t>“Now the works of the flesh are manifest, which are these; Adultery, fornication, uncleanness, lasciviousness, Idolatry … drunkenness, </a:t>
            </a:r>
            <a:r>
              <a:rPr lang="en-CA" sz="2400" i="1" dirty="0" err="1"/>
              <a:t>revellings</a:t>
            </a:r>
            <a:r>
              <a:rPr lang="en-CA" sz="2400" i="1" dirty="0"/>
              <a:t>, and such like… they which do such things shall not inherit the kingdom of God.”</a:t>
            </a:r>
            <a:br>
              <a:rPr lang="en-CA" sz="2400" i="1" dirty="0"/>
            </a:br>
            <a:endParaRPr lang="en-CA" sz="2400" i="1" dirty="0" smtClean="0"/>
          </a:p>
          <a:p>
            <a:r>
              <a:rPr lang="en-CA" sz="2400" dirty="0" smtClean="0"/>
              <a:t>Proverbs </a:t>
            </a:r>
            <a:r>
              <a:rPr lang="en-CA" sz="2400" dirty="0"/>
              <a:t>23: 19-35</a:t>
            </a:r>
          </a:p>
          <a:p>
            <a:r>
              <a:rPr lang="en-CA" sz="2400" i="1" dirty="0"/>
              <a:t>“Hear thou, my son, and be wise… Be not among winebibbers… For the drunkard and the glutton shall come to poverty… who hath sorrow… who hath babbling… who hath redness of eyes…They that tarry long at the wine... At the last it </a:t>
            </a:r>
            <a:r>
              <a:rPr lang="en-CA" sz="2400" i="1" dirty="0" err="1"/>
              <a:t>biteth</a:t>
            </a:r>
            <a:r>
              <a:rPr lang="en-CA" sz="2400" i="1" dirty="0"/>
              <a:t> like a serpent, and </a:t>
            </a:r>
            <a:r>
              <a:rPr lang="en-CA" sz="2400" i="1" dirty="0" err="1"/>
              <a:t>stingeth</a:t>
            </a:r>
            <a:r>
              <a:rPr lang="en-CA" sz="2400" i="1" dirty="0"/>
              <a:t> like an </a:t>
            </a:r>
            <a:r>
              <a:rPr lang="en-CA" sz="2400" i="1" dirty="0" smtClean="0"/>
              <a:t>adder…</a:t>
            </a:r>
            <a:r>
              <a:rPr lang="en-CA" sz="2400" dirty="0" err="1" smtClean="0"/>
              <a:t>Thine</a:t>
            </a:r>
            <a:r>
              <a:rPr lang="en-CA" sz="2400" dirty="0" smtClean="0"/>
              <a:t> </a:t>
            </a:r>
            <a:r>
              <a:rPr lang="en-CA" sz="2400" dirty="0"/>
              <a:t>eyes shall behold strange women</a:t>
            </a:r>
            <a:r>
              <a:rPr lang="en-CA" sz="2400" i="1" dirty="0"/>
              <a:t>, and </a:t>
            </a:r>
            <a:r>
              <a:rPr lang="en-CA" sz="2400" dirty="0" err="1"/>
              <a:t>thine</a:t>
            </a:r>
            <a:r>
              <a:rPr lang="en-CA" sz="2400" dirty="0"/>
              <a:t> heart shall utter perverse things</a:t>
            </a:r>
            <a:r>
              <a:rPr lang="en-CA" sz="2400" i="1" dirty="0"/>
              <a:t>…when shall I awake? I will seek it yet again.”</a:t>
            </a:r>
          </a:p>
          <a:p>
            <a:endParaRPr lang="en-CA" sz="2400" i="1" dirty="0"/>
          </a:p>
          <a:p>
            <a:endParaRPr lang="en-CA" sz="2400" i="1" dirty="0" smtClean="0"/>
          </a:p>
          <a:p>
            <a:endParaRPr lang="en-CA" sz="2400" dirty="0"/>
          </a:p>
        </p:txBody>
      </p:sp>
    </p:spTree>
    <p:extLst>
      <p:ext uri="{BB962C8B-B14F-4D97-AF65-F5344CB8AC3E}">
        <p14:creationId xmlns:p14="http://schemas.microsoft.com/office/powerpoint/2010/main" val="1061790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3528" y="260648"/>
            <a:ext cx="8568952" cy="7232749"/>
          </a:xfrm>
          <a:prstGeom prst="rect">
            <a:avLst/>
          </a:prstGeom>
          <a:noFill/>
        </p:spPr>
        <p:txBody>
          <a:bodyPr wrap="square" rtlCol="0">
            <a:spAutoFit/>
          </a:bodyPr>
          <a:lstStyle/>
          <a:p>
            <a:endParaRPr lang="en-CA" sz="800" dirty="0" smtClean="0"/>
          </a:p>
          <a:p>
            <a:pPr algn="ctr"/>
            <a:r>
              <a:rPr lang="en-CA" sz="2400" dirty="0" smtClean="0"/>
              <a:t>SCRIPTURE</a:t>
            </a:r>
          </a:p>
          <a:p>
            <a:endParaRPr lang="en-CA" sz="2400" dirty="0" smtClean="0"/>
          </a:p>
          <a:p>
            <a:r>
              <a:rPr lang="en-CA" sz="2400" dirty="0" err="1" smtClean="0"/>
              <a:t>Galations</a:t>
            </a:r>
            <a:r>
              <a:rPr lang="en-CA" sz="2400" dirty="0" smtClean="0"/>
              <a:t> </a:t>
            </a:r>
            <a:r>
              <a:rPr lang="en-CA" sz="2400" dirty="0"/>
              <a:t>5: 19-21</a:t>
            </a:r>
          </a:p>
          <a:p>
            <a:r>
              <a:rPr lang="en-CA" sz="2400" i="1" dirty="0"/>
              <a:t>“Now the works of the flesh are manifest, which are these; Adultery, fornication, uncleanness, lasciviousness, Idolatry … drunkenness, </a:t>
            </a:r>
            <a:r>
              <a:rPr lang="en-CA" sz="2400" i="1" dirty="0" err="1"/>
              <a:t>revellings</a:t>
            </a:r>
            <a:r>
              <a:rPr lang="en-CA" sz="2400" i="1" dirty="0"/>
              <a:t>, and such like… they which do such things shall not inherit the kingdom of God.”</a:t>
            </a:r>
            <a:br>
              <a:rPr lang="en-CA" sz="2400" i="1" dirty="0"/>
            </a:br>
            <a:endParaRPr lang="en-CA" sz="2400" i="1" dirty="0" smtClean="0"/>
          </a:p>
          <a:p>
            <a:r>
              <a:rPr lang="en-CA" sz="2400" dirty="0" smtClean="0"/>
              <a:t>Proverbs </a:t>
            </a:r>
            <a:r>
              <a:rPr lang="en-CA" sz="2400" dirty="0"/>
              <a:t>23: 19-35</a:t>
            </a:r>
          </a:p>
          <a:p>
            <a:r>
              <a:rPr lang="en-CA" sz="2400" i="1" dirty="0"/>
              <a:t>“Hear thou, my son, and be wise… Be not among winebibbers… </a:t>
            </a:r>
            <a:r>
              <a:rPr lang="en-CA" sz="2400" i="1" u="sng" dirty="0">
                <a:solidFill>
                  <a:srgbClr val="FF0000"/>
                </a:solidFill>
              </a:rPr>
              <a:t>For the drunkard and the glutton shall come to poverty</a:t>
            </a:r>
            <a:r>
              <a:rPr lang="en-CA" sz="2400" i="1" dirty="0"/>
              <a:t>… who hath sorrow… who hath babbling… who hath redness of eyes…They that tarry long at the wine... At the last it </a:t>
            </a:r>
            <a:r>
              <a:rPr lang="en-CA" sz="2400" i="1" u="sng" dirty="0" err="1">
                <a:solidFill>
                  <a:srgbClr val="FF0000"/>
                </a:solidFill>
              </a:rPr>
              <a:t>biteth</a:t>
            </a:r>
            <a:r>
              <a:rPr lang="en-CA" sz="2400" i="1" u="sng" dirty="0">
                <a:solidFill>
                  <a:srgbClr val="FF0000"/>
                </a:solidFill>
              </a:rPr>
              <a:t> like a serpent</a:t>
            </a:r>
            <a:r>
              <a:rPr lang="en-CA" sz="2400" i="1" dirty="0"/>
              <a:t>, and </a:t>
            </a:r>
            <a:r>
              <a:rPr lang="en-CA" sz="2400" i="1" dirty="0" err="1"/>
              <a:t>stingeth</a:t>
            </a:r>
            <a:r>
              <a:rPr lang="en-CA" sz="2400" i="1" dirty="0"/>
              <a:t> like an </a:t>
            </a:r>
            <a:r>
              <a:rPr lang="en-CA" sz="2400" i="1" dirty="0" smtClean="0"/>
              <a:t>adder…</a:t>
            </a:r>
            <a:r>
              <a:rPr lang="en-CA" sz="2400" u="sng" dirty="0" err="1" smtClean="0">
                <a:solidFill>
                  <a:srgbClr val="FF0000"/>
                </a:solidFill>
              </a:rPr>
              <a:t>Thine</a:t>
            </a:r>
            <a:r>
              <a:rPr lang="en-CA" sz="2400" u="sng" dirty="0" smtClean="0">
                <a:solidFill>
                  <a:srgbClr val="FF0000"/>
                </a:solidFill>
              </a:rPr>
              <a:t> </a:t>
            </a:r>
            <a:r>
              <a:rPr lang="en-CA" sz="2400" u="sng" dirty="0">
                <a:solidFill>
                  <a:srgbClr val="FF0000"/>
                </a:solidFill>
              </a:rPr>
              <a:t>eyes shall behold strange women</a:t>
            </a:r>
            <a:r>
              <a:rPr lang="en-CA" sz="2400" i="1" dirty="0"/>
              <a:t>, and </a:t>
            </a:r>
            <a:r>
              <a:rPr lang="en-CA" sz="2400" u="sng" dirty="0" err="1">
                <a:solidFill>
                  <a:srgbClr val="FF0000"/>
                </a:solidFill>
              </a:rPr>
              <a:t>thine</a:t>
            </a:r>
            <a:r>
              <a:rPr lang="en-CA" sz="2400" u="sng" dirty="0">
                <a:solidFill>
                  <a:srgbClr val="FF0000"/>
                </a:solidFill>
              </a:rPr>
              <a:t> heart shall utter perverse things</a:t>
            </a:r>
            <a:r>
              <a:rPr lang="en-CA" sz="2400" i="1" dirty="0"/>
              <a:t>…when shall I awake? </a:t>
            </a:r>
            <a:r>
              <a:rPr lang="en-CA" sz="2400" i="1" u="sng" dirty="0">
                <a:solidFill>
                  <a:srgbClr val="FF0000"/>
                </a:solidFill>
              </a:rPr>
              <a:t>I will seek it yet again.”</a:t>
            </a:r>
          </a:p>
          <a:p>
            <a:endParaRPr lang="en-CA" sz="2400" i="1" dirty="0"/>
          </a:p>
          <a:p>
            <a:endParaRPr lang="en-CA" sz="2400" i="1" dirty="0" smtClean="0"/>
          </a:p>
          <a:p>
            <a:endParaRPr lang="en-CA" sz="2400" dirty="0"/>
          </a:p>
        </p:txBody>
      </p:sp>
    </p:spTree>
    <p:extLst>
      <p:ext uri="{BB962C8B-B14F-4D97-AF65-F5344CB8AC3E}">
        <p14:creationId xmlns:p14="http://schemas.microsoft.com/office/powerpoint/2010/main" val="1507890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3528" y="260648"/>
            <a:ext cx="8568952" cy="6124754"/>
          </a:xfrm>
          <a:prstGeom prst="rect">
            <a:avLst/>
          </a:prstGeom>
          <a:noFill/>
        </p:spPr>
        <p:txBody>
          <a:bodyPr wrap="square" rtlCol="0">
            <a:spAutoFit/>
          </a:bodyPr>
          <a:lstStyle/>
          <a:p>
            <a:pPr algn="ctr"/>
            <a:r>
              <a:rPr lang="en-CA" sz="4800" dirty="0"/>
              <a:t>Using the term “addiction” </a:t>
            </a:r>
            <a:endParaRPr lang="en-CA" sz="4800" dirty="0" smtClean="0"/>
          </a:p>
          <a:p>
            <a:pPr algn="ctr"/>
            <a:r>
              <a:rPr lang="en-CA" sz="4800" b="1" dirty="0" smtClean="0"/>
              <a:t>does </a:t>
            </a:r>
            <a:r>
              <a:rPr lang="en-CA" sz="4800" b="1" dirty="0"/>
              <a:t>not </a:t>
            </a:r>
            <a:r>
              <a:rPr lang="en-CA" sz="4800" dirty="0"/>
              <a:t>excuse </a:t>
            </a:r>
            <a:r>
              <a:rPr lang="en-CA" sz="4800" dirty="0" smtClean="0"/>
              <a:t>sin and accountability. </a:t>
            </a:r>
          </a:p>
          <a:p>
            <a:endParaRPr lang="en-CA" sz="800" dirty="0"/>
          </a:p>
          <a:p>
            <a:r>
              <a:rPr lang="en-CA" sz="2400" i="1" dirty="0" smtClean="0"/>
              <a:t>James </a:t>
            </a:r>
            <a:r>
              <a:rPr lang="en-CA" sz="2400" i="1" dirty="0"/>
              <a:t>1: 13-15 “Let no man say when he is tempted, I am tempted of God: for God cannot be tempted with evil, neither </a:t>
            </a:r>
            <a:r>
              <a:rPr lang="en-CA" sz="2400" i="1" dirty="0" err="1"/>
              <a:t>tempteth</a:t>
            </a:r>
            <a:r>
              <a:rPr lang="en-CA" sz="2400" i="1" dirty="0"/>
              <a:t> he any man: But every man is tempted, when he is drawn away of his own lust, and enticed…”</a:t>
            </a:r>
            <a:endParaRPr lang="en-CA" sz="2400" dirty="0"/>
          </a:p>
          <a:p>
            <a:endParaRPr lang="en-CA" sz="2400" dirty="0" smtClean="0"/>
          </a:p>
          <a:p>
            <a:r>
              <a:rPr lang="en-CA" sz="2400" i="1" dirty="0" smtClean="0"/>
              <a:t>Romans 6: 12-13  “Let </a:t>
            </a:r>
            <a:r>
              <a:rPr lang="en-CA" sz="2400" i="1" dirty="0"/>
              <a:t>not sin therefore reign in your mortal body, that ye should obey it in the lusts thereof</a:t>
            </a:r>
            <a:r>
              <a:rPr lang="en-CA" sz="2400" i="1" dirty="0" smtClean="0"/>
              <a:t>. Neither </a:t>
            </a:r>
            <a:r>
              <a:rPr lang="en-CA" sz="2400" i="1" dirty="0"/>
              <a:t>yield ye your members as instruments of unrighteousness unto sin: but yield yourselves unto God, as those that are alive from the dead, and your members as instruments of righteousness unto God</a:t>
            </a:r>
            <a:r>
              <a:rPr lang="en-CA" sz="2400" i="1" dirty="0" smtClean="0"/>
              <a:t>.”</a:t>
            </a:r>
            <a:endParaRPr lang="en-CA" sz="2400" i="1" dirty="0"/>
          </a:p>
        </p:txBody>
      </p:sp>
    </p:spTree>
    <p:extLst>
      <p:ext uri="{BB962C8B-B14F-4D97-AF65-F5344CB8AC3E}">
        <p14:creationId xmlns:p14="http://schemas.microsoft.com/office/powerpoint/2010/main" val="4036881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3528" y="260648"/>
            <a:ext cx="8568952" cy="6124754"/>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threePt" dir="t"/>
            </a:scene3d>
            <a:sp3d extrusionH="57150">
              <a:bevelT w="38100" h="38100" prst="relaxedInset"/>
            </a:sp3d>
          </a:bodyPr>
          <a:lstStyle/>
          <a:p>
            <a:pPr algn="ctr"/>
            <a:r>
              <a:rPr lang="en-CA" sz="4800" dirty="0"/>
              <a:t>Using the term “addiction” </a:t>
            </a:r>
            <a:endParaRPr lang="en-CA" sz="4800" dirty="0" smtClean="0"/>
          </a:p>
          <a:p>
            <a:pPr algn="ctr"/>
            <a:r>
              <a:rPr lang="en-CA" sz="4800" b="1" dirty="0" smtClean="0"/>
              <a:t>does </a:t>
            </a:r>
            <a:r>
              <a:rPr lang="en-CA" sz="4800" b="1" dirty="0"/>
              <a:t>not </a:t>
            </a:r>
            <a:r>
              <a:rPr lang="en-CA" sz="4800" dirty="0"/>
              <a:t>excuse </a:t>
            </a:r>
            <a:r>
              <a:rPr lang="en-CA" sz="4800" dirty="0" smtClean="0"/>
              <a:t>sin and accountability. </a:t>
            </a:r>
          </a:p>
          <a:p>
            <a:endParaRPr lang="en-CA" sz="800" dirty="0"/>
          </a:p>
          <a:p>
            <a:endParaRPr lang="en-CA" sz="2400" i="1" dirty="0" smtClean="0"/>
          </a:p>
          <a:p>
            <a:r>
              <a:rPr lang="en-CA" sz="2400" i="1" dirty="0" smtClean="0"/>
              <a:t>Roman 1: 28-31 “</a:t>
            </a:r>
            <a:r>
              <a:rPr lang="en-US" sz="2400" i="1" dirty="0" smtClean="0"/>
              <a:t>And </a:t>
            </a:r>
            <a:r>
              <a:rPr lang="en-US" sz="2400" i="1" dirty="0"/>
              <a:t>even as they did not like to retain God in their knowledge, God gave them over to a reprobate mind, to do those things which are not convenient</a:t>
            </a:r>
            <a:r>
              <a:rPr lang="en-US" sz="2400" i="1" dirty="0" smtClean="0"/>
              <a:t>; Being </a:t>
            </a:r>
            <a:r>
              <a:rPr lang="en-US" sz="2400" i="1" dirty="0"/>
              <a:t>filled with all unrighteousness, fornication, wickedness, covetousness, maliciousness; full of envy, murder, debate, deceit, malignity; whisperers</a:t>
            </a:r>
            <a:r>
              <a:rPr lang="en-US" sz="2400" i="1" dirty="0" smtClean="0"/>
              <a:t>, Backbiters</a:t>
            </a:r>
            <a:r>
              <a:rPr lang="en-US" sz="2400" i="1" dirty="0"/>
              <a:t>, haters of God, despiteful, proud, boasters, inventors of evil things, disobedient to parents</a:t>
            </a:r>
            <a:r>
              <a:rPr lang="en-US" sz="2400" i="1" dirty="0" smtClean="0"/>
              <a:t>, without </a:t>
            </a:r>
            <a:r>
              <a:rPr lang="en-US" sz="2400" i="1" dirty="0"/>
              <a:t>understanding, </a:t>
            </a:r>
            <a:r>
              <a:rPr lang="en-US" sz="2400" i="1" dirty="0" err="1"/>
              <a:t>covenantbreakers</a:t>
            </a:r>
            <a:r>
              <a:rPr lang="en-US" sz="2400" i="1" dirty="0"/>
              <a:t>, without natural affection, implacable, unmerciful:</a:t>
            </a:r>
            <a:endParaRPr lang="en-CA" sz="2400" i="1" dirty="0"/>
          </a:p>
        </p:txBody>
      </p:sp>
    </p:spTree>
    <p:extLst>
      <p:ext uri="{BB962C8B-B14F-4D97-AF65-F5344CB8AC3E}">
        <p14:creationId xmlns:p14="http://schemas.microsoft.com/office/powerpoint/2010/main" val="786692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71390" y="2276872"/>
            <a:ext cx="8064895" cy="2677656"/>
          </a:xfrm>
          <a:prstGeom prst="rect">
            <a:avLst/>
          </a:prstGeom>
          <a:noFill/>
        </p:spPr>
        <p:txBody>
          <a:bodyPr wrap="square" rtlCol="0">
            <a:spAutoFit/>
          </a:bodyPr>
          <a:lstStyle/>
          <a:p>
            <a:r>
              <a:rPr lang="en-CA" sz="4400" b="1" dirty="0"/>
              <a:t>“Addiction: Are you and your loved one’s in danger? </a:t>
            </a:r>
            <a:r>
              <a:rPr lang="en-CA" sz="4400" b="1" dirty="0" smtClean="0"/>
              <a:t>Bondage or Freedom</a:t>
            </a:r>
            <a:r>
              <a:rPr lang="en-CA" sz="4400" b="1" dirty="0" smtClean="0"/>
              <a:t>?”</a:t>
            </a:r>
            <a:endParaRPr lang="en-CA" sz="2400" b="1" dirty="0" smtClean="0"/>
          </a:p>
          <a:p>
            <a:endParaRPr lang="en-CA" b="1" dirty="0"/>
          </a:p>
          <a:p>
            <a:endParaRPr lang="en-CA" dirty="0"/>
          </a:p>
        </p:txBody>
      </p:sp>
      <p:sp>
        <p:nvSpPr>
          <p:cNvPr id="3" name="TextBox 2"/>
          <p:cNvSpPr txBox="1"/>
          <p:nvPr/>
        </p:nvSpPr>
        <p:spPr>
          <a:xfrm>
            <a:off x="3773285" y="836712"/>
            <a:ext cx="1376852" cy="369332"/>
          </a:xfrm>
          <a:prstGeom prst="rect">
            <a:avLst/>
          </a:prstGeom>
          <a:noFill/>
        </p:spPr>
        <p:txBody>
          <a:bodyPr wrap="none" rtlCol="0">
            <a:spAutoFit/>
          </a:bodyPr>
          <a:lstStyle/>
          <a:p>
            <a:r>
              <a:rPr lang="en-CA" dirty="0" smtClean="0"/>
              <a:t>Presentation</a:t>
            </a:r>
            <a:endParaRPr lang="en-CA" dirty="0"/>
          </a:p>
        </p:txBody>
      </p:sp>
    </p:spTree>
    <p:extLst>
      <p:ext uri="{BB962C8B-B14F-4D97-AF65-F5344CB8AC3E}">
        <p14:creationId xmlns:p14="http://schemas.microsoft.com/office/powerpoint/2010/main" val="2904692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611560" y="476672"/>
            <a:ext cx="7776864" cy="6463308"/>
          </a:xfrm>
          <a:prstGeom prst="rect">
            <a:avLst/>
          </a:prstGeom>
          <a:noFill/>
        </p:spPr>
        <p:txBody>
          <a:bodyPr wrap="square" rtlCol="0">
            <a:spAutoFit/>
          </a:bodyPr>
          <a:lstStyle/>
          <a:p>
            <a:pPr lvl="0" algn="ctr"/>
            <a:r>
              <a:rPr lang="en-CA" sz="4400" dirty="0" smtClean="0"/>
              <a:t>Addictive Agents</a:t>
            </a:r>
            <a:endParaRPr lang="en-CA" sz="4400" dirty="0"/>
          </a:p>
          <a:p>
            <a:pPr lvl="5"/>
            <a:endParaRPr lang="en-CA" sz="3200" dirty="0" smtClean="0"/>
          </a:p>
          <a:p>
            <a:pPr marL="2571750" lvl="5" indent="-285750">
              <a:buFont typeface="Wingdings" pitchFamily="2" charset="2"/>
              <a:buChar char="q"/>
            </a:pPr>
            <a:r>
              <a:rPr lang="en-CA" sz="3200" dirty="0" smtClean="0"/>
              <a:t>Alcohol</a:t>
            </a:r>
          </a:p>
          <a:p>
            <a:pPr marL="2571750" lvl="5" indent="-285750">
              <a:buFont typeface="Wingdings" pitchFamily="2" charset="2"/>
              <a:buChar char="q"/>
            </a:pPr>
            <a:r>
              <a:rPr lang="en-CA" sz="3200" dirty="0" smtClean="0"/>
              <a:t>Tobacco</a:t>
            </a:r>
          </a:p>
          <a:p>
            <a:pPr marL="2571750" lvl="5" indent="-285750">
              <a:buFont typeface="Wingdings" pitchFamily="2" charset="2"/>
              <a:buChar char="q"/>
            </a:pPr>
            <a:r>
              <a:rPr lang="en-CA" sz="3200" dirty="0" smtClean="0"/>
              <a:t>Marijuana</a:t>
            </a:r>
          </a:p>
          <a:p>
            <a:pPr marL="2571750" lvl="5" indent="-285750">
              <a:buFont typeface="Wingdings" pitchFamily="2" charset="2"/>
              <a:buChar char="q"/>
            </a:pPr>
            <a:r>
              <a:rPr lang="en-CA" sz="3200" dirty="0" smtClean="0"/>
              <a:t>Prescription drugs</a:t>
            </a:r>
          </a:p>
          <a:p>
            <a:pPr marL="2571750" lvl="5" indent="-285750">
              <a:buFont typeface="Wingdings" pitchFamily="2" charset="2"/>
              <a:buChar char="q"/>
            </a:pPr>
            <a:r>
              <a:rPr lang="en-CA" sz="3200" dirty="0" smtClean="0"/>
              <a:t>Inhalants</a:t>
            </a:r>
          </a:p>
          <a:p>
            <a:pPr marL="2571750" lvl="5" indent="-285750">
              <a:buFont typeface="Wingdings" pitchFamily="2" charset="2"/>
              <a:buChar char="q"/>
            </a:pPr>
            <a:r>
              <a:rPr lang="en-CA" sz="3200" dirty="0" smtClean="0"/>
              <a:t>Club Drugs</a:t>
            </a:r>
          </a:p>
          <a:p>
            <a:pPr marL="2571750" lvl="5" indent="-285750">
              <a:buFont typeface="Wingdings" pitchFamily="2" charset="2"/>
              <a:buChar char="q"/>
            </a:pPr>
            <a:r>
              <a:rPr lang="en-CA" sz="3200" dirty="0" smtClean="0"/>
              <a:t>Hallucinogens</a:t>
            </a:r>
          </a:p>
          <a:p>
            <a:pPr marL="2571750" lvl="5" indent="-285750">
              <a:buFont typeface="Wingdings" pitchFamily="2" charset="2"/>
              <a:buChar char="q"/>
            </a:pPr>
            <a:r>
              <a:rPr lang="en-CA" sz="3200" dirty="0" err="1" smtClean="0"/>
              <a:t>Metamphetamine</a:t>
            </a:r>
            <a:endParaRPr lang="en-CA" sz="3200" dirty="0" smtClean="0"/>
          </a:p>
          <a:p>
            <a:pPr marL="2571750" lvl="5" indent="-285750">
              <a:buFont typeface="Wingdings" pitchFamily="2" charset="2"/>
              <a:buChar char="q"/>
            </a:pPr>
            <a:r>
              <a:rPr lang="en-CA" sz="3200" dirty="0" smtClean="0"/>
              <a:t>Cocaine &amp; Heroin</a:t>
            </a:r>
          </a:p>
          <a:p>
            <a:pPr lvl="1"/>
            <a:endParaRPr lang="en-CA" sz="3200" dirty="0" smtClean="0"/>
          </a:p>
          <a:p>
            <a:pPr lvl="1"/>
            <a:endParaRPr lang="en-CA" dirty="0"/>
          </a:p>
        </p:txBody>
      </p:sp>
    </p:spTree>
    <p:extLst>
      <p:ext uri="{BB962C8B-B14F-4D97-AF65-F5344CB8AC3E}">
        <p14:creationId xmlns:p14="http://schemas.microsoft.com/office/powerpoint/2010/main" val="1794530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1680" y="1700808"/>
            <a:ext cx="5680979" cy="830997"/>
          </a:xfrm>
          <a:prstGeom prst="rect">
            <a:avLst/>
          </a:prstGeom>
          <a:noFill/>
        </p:spPr>
        <p:txBody>
          <a:bodyPr wrap="none" rtlCol="0">
            <a:spAutoFit/>
          </a:bodyPr>
          <a:lstStyle/>
          <a:p>
            <a:r>
              <a:rPr lang="en-CA" sz="4800" dirty="0" smtClean="0"/>
              <a:t>Behavioural Addiction</a:t>
            </a:r>
            <a:endParaRPr lang="en-CA" sz="4800" dirty="0"/>
          </a:p>
        </p:txBody>
      </p:sp>
      <p:sp>
        <p:nvSpPr>
          <p:cNvPr id="3" name="TextBox 2"/>
          <p:cNvSpPr txBox="1"/>
          <p:nvPr/>
        </p:nvSpPr>
        <p:spPr>
          <a:xfrm>
            <a:off x="2448271" y="2757121"/>
            <a:ext cx="4536504" cy="1754326"/>
          </a:xfrm>
          <a:prstGeom prst="rect">
            <a:avLst/>
          </a:prstGeom>
          <a:noFill/>
        </p:spPr>
        <p:txBody>
          <a:bodyPr wrap="square" rtlCol="0">
            <a:spAutoFit/>
          </a:bodyPr>
          <a:lstStyle/>
          <a:p>
            <a:pPr marL="285750" indent="-285750">
              <a:buFont typeface="Wingdings" pitchFamily="2" charset="2"/>
              <a:buChar char="§"/>
            </a:pPr>
            <a:r>
              <a:rPr lang="en-CA" sz="3600" dirty="0" smtClean="0"/>
              <a:t>Pornography</a:t>
            </a:r>
          </a:p>
          <a:p>
            <a:pPr marL="285750" indent="-285750">
              <a:buFont typeface="Wingdings" pitchFamily="2" charset="2"/>
              <a:buChar char="§"/>
            </a:pPr>
            <a:r>
              <a:rPr lang="en-CA" sz="3600" dirty="0" smtClean="0"/>
              <a:t>Gambling</a:t>
            </a:r>
          </a:p>
          <a:p>
            <a:pPr marL="285750" indent="-285750">
              <a:buFont typeface="Wingdings" pitchFamily="2" charset="2"/>
              <a:buChar char="§"/>
            </a:pPr>
            <a:r>
              <a:rPr lang="en-CA" sz="3600" dirty="0" smtClean="0"/>
              <a:t>Co-dependency</a:t>
            </a:r>
            <a:endParaRPr lang="en-CA" sz="3600" dirty="0"/>
          </a:p>
        </p:txBody>
      </p:sp>
    </p:spTree>
    <p:extLst>
      <p:ext uri="{BB962C8B-B14F-4D97-AF65-F5344CB8AC3E}">
        <p14:creationId xmlns:p14="http://schemas.microsoft.com/office/powerpoint/2010/main" val="1594044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1680" y="1700808"/>
            <a:ext cx="5680979" cy="830997"/>
          </a:xfrm>
          <a:prstGeom prst="rect">
            <a:avLst/>
          </a:prstGeom>
          <a:noFill/>
        </p:spPr>
        <p:txBody>
          <a:bodyPr wrap="none" rtlCol="0">
            <a:spAutoFit/>
          </a:bodyPr>
          <a:lstStyle/>
          <a:p>
            <a:r>
              <a:rPr lang="en-CA" sz="4800" dirty="0" smtClean="0"/>
              <a:t>Behavioural Addiction</a:t>
            </a:r>
            <a:endParaRPr lang="en-CA" sz="4800" dirty="0"/>
          </a:p>
        </p:txBody>
      </p:sp>
      <p:sp>
        <p:nvSpPr>
          <p:cNvPr id="3" name="TextBox 2"/>
          <p:cNvSpPr txBox="1"/>
          <p:nvPr/>
        </p:nvSpPr>
        <p:spPr>
          <a:xfrm>
            <a:off x="2448271" y="2757121"/>
            <a:ext cx="4536504" cy="1754326"/>
          </a:xfrm>
          <a:prstGeom prst="rect">
            <a:avLst/>
          </a:prstGeom>
          <a:noFill/>
        </p:spPr>
        <p:txBody>
          <a:bodyPr wrap="square" rtlCol="0">
            <a:spAutoFit/>
          </a:bodyPr>
          <a:lstStyle/>
          <a:p>
            <a:pPr marL="285750" indent="-285750">
              <a:buFont typeface="Wingdings" pitchFamily="2" charset="2"/>
              <a:buChar char="§"/>
            </a:pPr>
            <a:r>
              <a:rPr lang="en-CA" sz="3600" dirty="0" smtClean="0">
                <a:solidFill>
                  <a:srgbClr val="FF0000"/>
                </a:solidFill>
              </a:rPr>
              <a:t>Pornography</a:t>
            </a:r>
          </a:p>
          <a:p>
            <a:pPr marL="285750" indent="-285750">
              <a:buFont typeface="Wingdings" pitchFamily="2" charset="2"/>
              <a:buChar char="§"/>
            </a:pPr>
            <a:r>
              <a:rPr lang="en-CA" sz="3600" dirty="0" smtClean="0"/>
              <a:t>Gambling</a:t>
            </a:r>
          </a:p>
          <a:p>
            <a:pPr marL="285750" indent="-285750">
              <a:buFont typeface="Wingdings" pitchFamily="2" charset="2"/>
              <a:buChar char="§"/>
            </a:pPr>
            <a:r>
              <a:rPr lang="en-CA" sz="3600" dirty="0" smtClean="0"/>
              <a:t>Co-dependency</a:t>
            </a:r>
            <a:endParaRPr lang="en-CA" sz="3600" dirty="0"/>
          </a:p>
        </p:txBody>
      </p:sp>
    </p:spTree>
    <p:extLst>
      <p:ext uri="{BB962C8B-B14F-4D97-AF65-F5344CB8AC3E}">
        <p14:creationId xmlns:p14="http://schemas.microsoft.com/office/powerpoint/2010/main" val="4214529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1680" y="1700808"/>
            <a:ext cx="5680979" cy="830997"/>
          </a:xfrm>
          <a:prstGeom prst="rect">
            <a:avLst/>
          </a:prstGeom>
          <a:noFill/>
        </p:spPr>
        <p:txBody>
          <a:bodyPr wrap="none" rtlCol="0">
            <a:spAutoFit/>
          </a:bodyPr>
          <a:lstStyle/>
          <a:p>
            <a:r>
              <a:rPr lang="en-CA" sz="4800" dirty="0" smtClean="0"/>
              <a:t>Behavioural Addiction</a:t>
            </a:r>
            <a:endParaRPr lang="en-CA" sz="4800" dirty="0"/>
          </a:p>
        </p:txBody>
      </p:sp>
      <p:sp>
        <p:nvSpPr>
          <p:cNvPr id="3" name="TextBox 2"/>
          <p:cNvSpPr txBox="1"/>
          <p:nvPr/>
        </p:nvSpPr>
        <p:spPr>
          <a:xfrm>
            <a:off x="2448271" y="2757121"/>
            <a:ext cx="4536504" cy="1754326"/>
          </a:xfrm>
          <a:prstGeom prst="rect">
            <a:avLst/>
          </a:prstGeom>
          <a:noFill/>
        </p:spPr>
        <p:txBody>
          <a:bodyPr wrap="square" rtlCol="0">
            <a:spAutoFit/>
          </a:bodyPr>
          <a:lstStyle/>
          <a:p>
            <a:pPr marL="285750" indent="-285750">
              <a:buFont typeface="Wingdings" pitchFamily="2" charset="2"/>
              <a:buChar char="§"/>
            </a:pPr>
            <a:r>
              <a:rPr lang="en-CA" sz="3600" dirty="0" smtClean="0"/>
              <a:t>Pornography</a:t>
            </a:r>
          </a:p>
          <a:p>
            <a:pPr marL="285750" indent="-285750">
              <a:buFont typeface="Wingdings" pitchFamily="2" charset="2"/>
              <a:buChar char="§"/>
            </a:pPr>
            <a:r>
              <a:rPr lang="en-CA" sz="3600" dirty="0" smtClean="0">
                <a:solidFill>
                  <a:srgbClr val="FF0000"/>
                </a:solidFill>
              </a:rPr>
              <a:t>Gambling</a:t>
            </a:r>
          </a:p>
          <a:p>
            <a:pPr marL="285750" indent="-285750">
              <a:buFont typeface="Wingdings" pitchFamily="2" charset="2"/>
              <a:buChar char="§"/>
            </a:pPr>
            <a:r>
              <a:rPr lang="en-CA" sz="3600" dirty="0" smtClean="0"/>
              <a:t>Co-dependency</a:t>
            </a:r>
            <a:endParaRPr lang="en-CA" sz="3600" dirty="0"/>
          </a:p>
        </p:txBody>
      </p:sp>
    </p:spTree>
    <p:extLst>
      <p:ext uri="{BB962C8B-B14F-4D97-AF65-F5344CB8AC3E}">
        <p14:creationId xmlns:p14="http://schemas.microsoft.com/office/powerpoint/2010/main" val="3409354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1680" y="1700808"/>
            <a:ext cx="5680979" cy="830997"/>
          </a:xfrm>
          <a:prstGeom prst="rect">
            <a:avLst/>
          </a:prstGeom>
          <a:noFill/>
        </p:spPr>
        <p:txBody>
          <a:bodyPr wrap="none" rtlCol="0">
            <a:spAutoFit/>
          </a:bodyPr>
          <a:lstStyle/>
          <a:p>
            <a:r>
              <a:rPr lang="en-CA" sz="4800" dirty="0" smtClean="0"/>
              <a:t>Behavioural Addiction</a:t>
            </a:r>
            <a:endParaRPr lang="en-CA" sz="4800" dirty="0"/>
          </a:p>
        </p:txBody>
      </p:sp>
      <p:sp>
        <p:nvSpPr>
          <p:cNvPr id="3" name="TextBox 2"/>
          <p:cNvSpPr txBox="1"/>
          <p:nvPr/>
        </p:nvSpPr>
        <p:spPr>
          <a:xfrm>
            <a:off x="2440339" y="2757121"/>
            <a:ext cx="4536504" cy="1754326"/>
          </a:xfrm>
          <a:prstGeom prst="rect">
            <a:avLst/>
          </a:prstGeom>
          <a:noFill/>
        </p:spPr>
        <p:txBody>
          <a:bodyPr wrap="square" rtlCol="0">
            <a:spAutoFit/>
          </a:bodyPr>
          <a:lstStyle/>
          <a:p>
            <a:pPr marL="285750" indent="-285750">
              <a:buFont typeface="Wingdings" pitchFamily="2" charset="2"/>
              <a:buChar char="§"/>
            </a:pPr>
            <a:r>
              <a:rPr lang="en-CA" sz="3600" dirty="0" smtClean="0"/>
              <a:t>Pornography</a:t>
            </a:r>
          </a:p>
          <a:p>
            <a:pPr marL="285750" indent="-285750">
              <a:buFont typeface="Wingdings" pitchFamily="2" charset="2"/>
              <a:buChar char="§"/>
            </a:pPr>
            <a:r>
              <a:rPr lang="en-CA" sz="3600" dirty="0" smtClean="0"/>
              <a:t>Gambling</a:t>
            </a:r>
          </a:p>
          <a:p>
            <a:pPr marL="285750" indent="-285750">
              <a:buFont typeface="Wingdings" pitchFamily="2" charset="2"/>
              <a:buChar char="§"/>
            </a:pPr>
            <a:r>
              <a:rPr lang="en-CA" sz="3600" dirty="0" smtClean="0">
                <a:solidFill>
                  <a:srgbClr val="FF0000"/>
                </a:solidFill>
              </a:rPr>
              <a:t>Co-dependency</a:t>
            </a:r>
            <a:endParaRPr lang="en-CA" sz="3600" dirty="0">
              <a:solidFill>
                <a:srgbClr val="FF0000"/>
              </a:solidFill>
            </a:endParaRPr>
          </a:p>
        </p:txBody>
      </p:sp>
    </p:spTree>
    <p:extLst>
      <p:ext uri="{BB962C8B-B14F-4D97-AF65-F5344CB8AC3E}">
        <p14:creationId xmlns:p14="http://schemas.microsoft.com/office/powerpoint/2010/main" val="2908241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827584" y="762406"/>
            <a:ext cx="2161169" cy="769441"/>
          </a:xfrm>
          <a:prstGeom prst="rect">
            <a:avLst/>
          </a:prstGeom>
          <a:noFill/>
        </p:spPr>
        <p:txBody>
          <a:bodyPr wrap="none" rtlCol="0">
            <a:spAutoFit/>
          </a:bodyPr>
          <a:lstStyle/>
          <a:p>
            <a:r>
              <a:rPr lang="en-CA" sz="4400" dirty="0" smtClean="0"/>
              <a:t>Others…</a:t>
            </a:r>
            <a:endParaRPr lang="en-CA" sz="4400" dirty="0"/>
          </a:p>
        </p:txBody>
      </p:sp>
    </p:spTree>
    <p:extLst>
      <p:ext uri="{BB962C8B-B14F-4D97-AF65-F5344CB8AC3E}">
        <p14:creationId xmlns:p14="http://schemas.microsoft.com/office/powerpoint/2010/main" val="654124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3736"/>
            <a:ext cx="4594222" cy="335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222" y="1861841"/>
            <a:ext cx="4585334" cy="499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55"/>
            <a:ext cx="4594222" cy="1916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520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0"/>
            <a:ext cx="5358351" cy="335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272" y="3352886"/>
            <a:ext cx="4517728" cy="353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6" y="3352886"/>
            <a:ext cx="4730182" cy="353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456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528" y="1961690"/>
            <a:ext cx="4750752"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4744"/>
            <a:ext cx="4427984" cy="445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854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0"/>
            <a:ext cx="93022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355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4876" y="0"/>
            <a:ext cx="10246206" cy="685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692696"/>
            <a:ext cx="6624736"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 </a:t>
            </a:r>
            <a:r>
              <a:rPr lang="en-CA" sz="4400" dirty="0" smtClean="0"/>
              <a:t>Awareness and Prevention</a:t>
            </a:r>
            <a:endParaRPr lang="en-CA" sz="4400" dirty="0"/>
          </a:p>
        </p:txBody>
      </p:sp>
      <p:sp>
        <p:nvSpPr>
          <p:cNvPr id="5" name="TextBox 4"/>
          <p:cNvSpPr txBox="1"/>
          <p:nvPr/>
        </p:nvSpPr>
        <p:spPr>
          <a:xfrm>
            <a:off x="2007794" y="3933056"/>
            <a:ext cx="4896544"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6600" dirty="0" smtClean="0"/>
              <a:t>   Recovery</a:t>
            </a:r>
            <a:endParaRPr lang="en-CA" sz="6600" dirty="0"/>
          </a:p>
        </p:txBody>
      </p:sp>
      <p:sp>
        <p:nvSpPr>
          <p:cNvPr id="3" name="TextBox 2"/>
          <p:cNvSpPr txBox="1"/>
          <p:nvPr/>
        </p:nvSpPr>
        <p:spPr>
          <a:xfrm>
            <a:off x="3942994" y="2763166"/>
            <a:ext cx="846065" cy="707886"/>
          </a:xfrm>
          <a:prstGeom prst="rect">
            <a:avLst/>
          </a:prstGeom>
          <a:noFill/>
        </p:spPr>
        <p:txBody>
          <a:bodyPr wrap="none" rtlCol="0">
            <a:spAutoFit/>
          </a:bodyPr>
          <a:lstStyle/>
          <a:p>
            <a:r>
              <a:rPr lang="en-CA" sz="4000" dirty="0" smtClean="0">
                <a:solidFill>
                  <a:schemeClr val="bg1"/>
                </a:solidFill>
              </a:rPr>
              <a:t>  </a:t>
            </a:r>
            <a:r>
              <a:rPr lang="en-CA" sz="4000" dirty="0" err="1" smtClean="0">
                <a:solidFill>
                  <a:schemeClr val="bg1"/>
                </a:solidFill>
              </a:rPr>
              <a:t>vs</a:t>
            </a:r>
            <a:endParaRPr lang="en-CA" sz="4000" dirty="0">
              <a:solidFill>
                <a:schemeClr val="bg1"/>
              </a:solidFill>
            </a:endParaRPr>
          </a:p>
        </p:txBody>
      </p:sp>
    </p:spTree>
    <p:extLst>
      <p:ext uri="{BB962C8B-B14F-4D97-AF65-F5344CB8AC3E}">
        <p14:creationId xmlns:p14="http://schemas.microsoft.com/office/powerpoint/2010/main" val="13914793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172"/>
            <a:ext cx="5652121" cy="317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04687"/>
            <a:ext cx="3491880" cy="320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39427"/>
            <a:ext cx="5652119" cy="372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286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439" y="-24400"/>
            <a:ext cx="4132561" cy="418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4" y="3429000"/>
            <a:ext cx="5032233" cy="343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650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75224"/>
            <a:ext cx="3278671" cy="308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19" y="-5635"/>
            <a:ext cx="5688632" cy="378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965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853" y="11344"/>
            <a:ext cx="4631806" cy="310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8" y="4003402"/>
            <a:ext cx="9194077"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7320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 y="1124744"/>
            <a:ext cx="4279288" cy="453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24744"/>
            <a:ext cx="4870695" cy="453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53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17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783" y="4221088"/>
            <a:ext cx="4029217" cy="263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044" y="1761498"/>
            <a:ext cx="329565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780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4000"/>
          </a:schemeClr>
        </a:solidFill>
        <a:effectLst/>
      </p:bgPr>
    </p:bg>
    <p:spTree>
      <p:nvGrpSpPr>
        <p:cNvPr id="1" name=""/>
        <p:cNvGrpSpPr/>
        <p:nvPr/>
      </p:nvGrpSpPr>
      <p:grpSpPr>
        <a:xfrm>
          <a:off x="0" y="0"/>
          <a:ext cx="0" cy="0"/>
          <a:chOff x="0" y="0"/>
          <a:chExt cx="0" cy="0"/>
        </a:xfrm>
      </p:grpSpPr>
      <p:sp>
        <p:nvSpPr>
          <p:cNvPr id="2" name="TextBox 1"/>
          <p:cNvSpPr txBox="1"/>
          <p:nvPr/>
        </p:nvSpPr>
        <p:spPr>
          <a:xfrm>
            <a:off x="827584" y="762406"/>
            <a:ext cx="2161169" cy="769441"/>
          </a:xfrm>
          <a:prstGeom prst="rect">
            <a:avLst/>
          </a:prstGeom>
          <a:noFill/>
        </p:spPr>
        <p:txBody>
          <a:bodyPr wrap="none" rtlCol="0">
            <a:spAutoFit/>
          </a:bodyPr>
          <a:lstStyle/>
          <a:p>
            <a:r>
              <a:rPr lang="en-CA" sz="4400" dirty="0" smtClean="0"/>
              <a:t>Others…</a:t>
            </a:r>
            <a:endParaRPr lang="en-CA" sz="4400" dirty="0"/>
          </a:p>
        </p:txBody>
      </p:sp>
      <p:sp>
        <p:nvSpPr>
          <p:cNvPr id="3" name="TextBox 2"/>
          <p:cNvSpPr txBox="1"/>
          <p:nvPr/>
        </p:nvSpPr>
        <p:spPr>
          <a:xfrm>
            <a:off x="3851920" y="260648"/>
            <a:ext cx="4536504" cy="6771084"/>
          </a:xfrm>
          <a:prstGeom prst="rect">
            <a:avLst/>
          </a:prstGeom>
          <a:noFill/>
        </p:spPr>
        <p:txBody>
          <a:bodyPr wrap="square" rtlCol="0">
            <a:spAutoFit/>
          </a:bodyPr>
          <a:lstStyle/>
          <a:p>
            <a:pPr marL="285750" indent="-285750">
              <a:buFont typeface="Wingdings" pitchFamily="2" charset="2"/>
              <a:buChar char="§"/>
            </a:pPr>
            <a:r>
              <a:rPr lang="en-CA" sz="3200" dirty="0" smtClean="0"/>
              <a:t>Internet</a:t>
            </a:r>
          </a:p>
          <a:p>
            <a:pPr marL="285750" indent="-285750">
              <a:buFont typeface="Wingdings" pitchFamily="2" charset="2"/>
              <a:buChar char="§"/>
            </a:pPr>
            <a:r>
              <a:rPr lang="en-CA" sz="3200" dirty="0" smtClean="0"/>
              <a:t>Video games</a:t>
            </a:r>
          </a:p>
          <a:p>
            <a:pPr marL="285750" indent="-285750">
              <a:buFont typeface="Wingdings" pitchFamily="2" charset="2"/>
              <a:buChar char="§"/>
            </a:pPr>
            <a:r>
              <a:rPr lang="en-CA" sz="3200" dirty="0" smtClean="0"/>
              <a:t>Social media (</a:t>
            </a:r>
            <a:r>
              <a:rPr lang="en-CA" sz="3200" dirty="0"/>
              <a:t>F</a:t>
            </a:r>
            <a:r>
              <a:rPr lang="en-CA" sz="3200" dirty="0" smtClean="0"/>
              <a:t>acebook)</a:t>
            </a:r>
          </a:p>
          <a:p>
            <a:pPr marL="285750" indent="-285750">
              <a:buFont typeface="Wingdings" pitchFamily="2" charset="2"/>
              <a:buChar char="§"/>
            </a:pPr>
            <a:r>
              <a:rPr lang="en-CA" sz="3200" dirty="0" smtClean="0"/>
              <a:t>Television/Cable/Movies</a:t>
            </a:r>
          </a:p>
          <a:p>
            <a:pPr marL="285750" indent="-285750">
              <a:buFont typeface="Wingdings" pitchFamily="2" charset="2"/>
              <a:buChar char="§"/>
            </a:pPr>
            <a:r>
              <a:rPr lang="en-CA" sz="3200" dirty="0" smtClean="0"/>
              <a:t>Junk food </a:t>
            </a:r>
          </a:p>
          <a:p>
            <a:pPr marL="285750" indent="-285750">
              <a:buFont typeface="Wingdings" pitchFamily="2" charset="2"/>
              <a:buChar char="§"/>
            </a:pPr>
            <a:r>
              <a:rPr lang="en-CA" sz="3200" dirty="0" smtClean="0"/>
              <a:t>Sugar</a:t>
            </a:r>
          </a:p>
          <a:p>
            <a:pPr marL="285750" indent="-285750">
              <a:buFont typeface="Wingdings" pitchFamily="2" charset="2"/>
              <a:buChar char="§"/>
            </a:pPr>
            <a:r>
              <a:rPr lang="en-CA" sz="3200" dirty="0" smtClean="0"/>
              <a:t>Food</a:t>
            </a:r>
          </a:p>
          <a:p>
            <a:pPr marL="285750" indent="-285750">
              <a:buFont typeface="Wingdings" pitchFamily="2" charset="2"/>
              <a:buChar char="§"/>
            </a:pPr>
            <a:r>
              <a:rPr lang="en-CA" sz="3200" dirty="0" smtClean="0"/>
              <a:t>Work</a:t>
            </a:r>
          </a:p>
          <a:p>
            <a:pPr marL="285750" indent="-285750">
              <a:buFont typeface="Wingdings" pitchFamily="2" charset="2"/>
              <a:buChar char="§"/>
            </a:pPr>
            <a:r>
              <a:rPr lang="en-CA" sz="3200" dirty="0" smtClean="0"/>
              <a:t>Body Image</a:t>
            </a:r>
          </a:p>
          <a:p>
            <a:pPr marL="285750" indent="-285750">
              <a:buFont typeface="Wingdings" pitchFamily="2" charset="2"/>
              <a:buChar char="§"/>
            </a:pPr>
            <a:r>
              <a:rPr lang="en-CA" sz="3200" dirty="0" smtClean="0"/>
              <a:t>Exercise</a:t>
            </a:r>
          </a:p>
          <a:p>
            <a:pPr marL="285750" indent="-285750">
              <a:buFont typeface="Wingdings" pitchFamily="2" charset="2"/>
              <a:buChar char="§"/>
            </a:pPr>
            <a:r>
              <a:rPr lang="en-CA" sz="3200" dirty="0" smtClean="0"/>
              <a:t>Shopping</a:t>
            </a:r>
          </a:p>
          <a:p>
            <a:pPr marL="285750" indent="-285750">
              <a:buFont typeface="Wingdings" pitchFamily="2" charset="2"/>
              <a:buChar char="§"/>
            </a:pPr>
            <a:r>
              <a:rPr lang="en-CA" sz="3200" dirty="0" smtClean="0"/>
              <a:t>Relationships</a:t>
            </a:r>
          </a:p>
          <a:p>
            <a:pPr marL="285750" indent="-285750">
              <a:buFont typeface="Wingdings" pitchFamily="2" charset="2"/>
              <a:buChar char="§"/>
            </a:pPr>
            <a:r>
              <a:rPr lang="en-CA" sz="3200" dirty="0" smtClean="0"/>
              <a:t>Cell phone</a:t>
            </a:r>
          </a:p>
          <a:p>
            <a:pPr marL="285750" indent="-285750">
              <a:buFont typeface="Wingdings" pitchFamily="2" charset="2"/>
              <a:buChar char="§"/>
            </a:pPr>
            <a:endParaRPr lang="en-CA" dirty="0"/>
          </a:p>
        </p:txBody>
      </p:sp>
    </p:spTree>
    <p:extLst>
      <p:ext uri="{BB962C8B-B14F-4D97-AF65-F5344CB8AC3E}">
        <p14:creationId xmlns:p14="http://schemas.microsoft.com/office/powerpoint/2010/main" val="2902432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9933" y="0"/>
            <a:ext cx="9432407" cy="689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2886160"/>
            <a:ext cx="8280920" cy="584775"/>
          </a:xfrm>
          <a:prstGeom prst="rect">
            <a:avLst/>
          </a:prstGeom>
          <a:solidFill>
            <a:srgbClr val="FFFF00"/>
          </a:solidFill>
          <a:ln>
            <a:solidFill>
              <a:schemeClr val="accent1">
                <a:lumMod val="75000"/>
              </a:schemeClr>
            </a:solidFill>
          </a:ln>
          <a:effectLst>
            <a:outerShdw blurRad="50800" dist="38100" dir="18900000" algn="bl" rotWithShape="0">
              <a:prstClr val="black">
                <a:alpha val="40000"/>
              </a:prstClr>
            </a:outerShdw>
          </a:effectLst>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sz="3200" dirty="0" smtClean="0">
                <a:solidFill>
                  <a:srgbClr val="0070C0"/>
                </a:solidFill>
              </a:rPr>
              <a:t>Does this relate to </a:t>
            </a:r>
            <a:r>
              <a:rPr lang="en-CA"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ME</a:t>
            </a:r>
            <a:r>
              <a:rPr lang="en-CA" sz="3200" dirty="0" smtClean="0">
                <a:solidFill>
                  <a:srgbClr val="0070C0"/>
                </a:solidFill>
              </a:rPr>
              <a:t> or my </a:t>
            </a:r>
            <a:r>
              <a:rPr lang="en-CA"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LOVED ONE’S</a:t>
            </a:r>
            <a:r>
              <a:rPr lang="en-CA" sz="3200" dirty="0" smtClean="0">
                <a:solidFill>
                  <a:srgbClr val="0070C0"/>
                </a:solidFill>
              </a:rPr>
              <a:t>?</a:t>
            </a:r>
            <a:endParaRPr lang="en-CA" sz="3200" dirty="0">
              <a:solidFill>
                <a:srgbClr val="0070C0"/>
              </a:solidFill>
            </a:endParaRPr>
          </a:p>
        </p:txBody>
      </p:sp>
    </p:spTree>
    <p:extLst>
      <p:ext uri="{BB962C8B-B14F-4D97-AF65-F5344CB8AC3E}">
        <p14:creationId xmlns:p14="http://schemas.microsoft.com/office/powerpoint/2010/main" val="31814485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3312368" cy="473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311908"/>
            <a:ext cx="7577459" cy="1323439"/>
          </a:xfrm>
          <a:prstGeom prst="rect">
            <a:avLst/>
          </a:prstGeom>
          <a:noFill/>
        </p:spPr>
        <p:txBody>
          <a:bodyPr wrap="none" rtlCol="0">
            <a:spAutoFit/>
          </a:bodyPr>
          <a:lstStyle/>
          <a:p>
            <a:r>
              <a:rPr lang="en-CA" sz="8000" dirty="0" smtClean="0"/>
              <a:t>“TESTING 1 2 3…”</a:t>
            </a:r>
            <a:endParaRPr lang="en-CA" sz="8000" dirty="0"/>
          </a:p>
        </p:txBody>
      </p:sp>
    </p:spTree>
    <p:extLst>
      <p:ext uri="{BB962C8B-B14F-4D97-AF65-F5344CB8AC3E}">
        <p14:creationId xmlns:p14="http://schemas.microsoft.com/office/powerpoint/2010/main" val="3898283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7" y="1412776"/>
            <a:ext cx="4812639"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2771800" y="513546"/>
            <a:ext cx="2522229" cy="646331"/>
          </a:xfrm>
          <a:prstGeom prst="rect">
            <a:avLst/>
          </a:prstGeom>
          <a:noFill/>
        </p:spPr>
        <p:txBody>
          <a:bodyPr wrap="none" rtlCol="0">
            <a:spAutoFit/>
          </a:bodyPr>
          <a:lstStyle/>
          <a:p>
            <a:r>
              <a:rPr lang="en-CA" sz="3600" dirty="0" smtClean="0"/>
              <a:t>Practice Test</a:t>
            </a:r>
            <a:endParaRPr lang="en-CA" sz="3600" dirty="0"/>
          </a:p>
        </p:txBody>
      </p:sp>
    </p:spTree>
    <p:extLst>
      <p:ext uri="{BB962C8B-B14F-4D97-AF65-F5344CB8AC3E}">
        <p14:creationId xmlns:p14="http://schemas.microsoft.com/office/powerpoint/2010/main" val="3466850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51720" y="188640"/>
            <a:ext cx="5616624" cy="4770537"/>
          </a:xfrm>
          <a:prstGeom prst="rect">
            <a:avLst/>
          </a:prstGeom>
          <a:noFill/>
        </p:spPr>
        <p:txBody>
          <a:bodyPr wrap="square" rtlCol="0">
            <a:spAutoFit/>
          </a:bodyPr>
          <a:lstStyle/>
          <a:p>
            <a:r>
              <a:rPr lang="en-CA" sz="5400" dirty="0" smtClean="0"/>
              <a:t>Focus: Awareness and Prevention</a:t>
            </a:r>
          </a:p>
          <a:p>
            <a:pPr marL="342900" indent="-342900">
              <a:buFont typeface="Arial" pitchFamily="34" charset="0"/>
              <a:buChar char="•"/>
            </a:pPr>
            <a:endParaRPr lang="en-CA" sz="2800" dirty="0" smtClean="0">
              <a:solidFill>
                <a:schemeClr val="bg1"/>
              </a:solidFill>
            </a:endParaRPr>
          </a:p>
          <a:p>
            <a:pPr marL="342900" indent="-342900">
              <a:buFont typeface="Arial" pitchFamily="34" charset="0"/>
              <a:buChar char="•"/>
            </a:pPr>
            <a:r>
              <a:rPr lang="en-CA" sz="2800" dirty="0" smtClean="0">
                <a:solidFill>
                  <a:schemeClr val="bg1"/>
                </a:solidFill>
              </a:rPr>
              <a:t>Addiction…? Who…? Me…?</a:t>
            </a:r>
          </a:p>
          <a:p>
            <a:pPr marL="342900" indent="-342900">
              <a:buFont typeface="Arial" pitchFamily="34" charset="0"/>
              <a:buChar char="•"/>
            </a:pPr>
            <a:r>
              <a:rPr lang="en-CA" sz="2800" dirty="0" smtClean="0">
                <a:solidFill>
                  <a:schemeClr val="bg1"/>
                </a:solidFill>
              </a:rPr>
              <a:t>Definition of addiction</a:t>
            </a:r>
          </a:p>
          <a:p>
            <a:pPr marL="342900" indent="-342900">
              <a:buFont typeface="Arial" pitchFamily="34" charset="0"/>
              <a:buChar char="•"/>
            </a:pPr>
            <a:r>
              <a:rPr lang="en-CA" sz="2800" dirty="0" smtClean="0">
                <a:solidFill>
                  <a:schemeClr val="bg1"/>
                </a:solidFill>
              </a:rPr>
              <a:t>Biblical view of addiction</a:t>
            </a:r>
          </a:p>
          <a:p>
            <a:pPr marL="342900" indent="-342900">
              <a:buFont typeface="Arial" pitchFamily="34" charset="0"/>
              <a:buChar char="•"/>
            </a:pPr>
            <a:r>
              <a:rPr lang="en-CA" sz="2800" dirty="0" smtClean="0">
                <a:solidFill>
                  <a:schemeClr val="bg1"/>
                </a:solidFill>
              </a:rPr>
              <a:t>Types of addiction</a:t>
            </a:r>
          </a:p>
          <a:p>
            <a:pPr marL="342900" indent="-342900">
              <a:buFont typeface="Arial" pitchFamily="34" charset="0"/>
              <a:buChar char="•"/>
            </a:pPr>
            <a:r>
              <a:rPr lang="en-CA" sz="2800" dirty="0" smtClean="0">
                <a:solidFill>
                  <a:schemeClr val="bg1"/>
                </a:solidFill>
              </a:rPr>
              <a:t>“Testing…”</a:t>
            </a:r>
          </a:p>
          <a:p>
            <a:pPr marL="342900" indent="-342900">
              <a:buFont typeface="Arial" pitchFamily="34" charset="0"/>
              <a:buChar char="•"/>
            </a:pPr>
            <a:r>
              <a:rPr lang="en-CA" sz="2800" dirty="0" smtClean="0">
                <a:solidFill>
                  <a:schemeClr val="bg1"/>
                </a:solidFill>
              </a:rPr>
              <a:t>Physical effects on our body</a:t>
            </a:r>
          </a:p>
        </p:txBody>
      </p:sp>
    </p:spTree>
    <p:extLst>
      <p:ext uri="{BB962C8B-B14F-4D97-AF65-F5344CB8AC3E}">
        <p14:creationId xmlns:p14="http://schemas.microsoft.com/office/powerpoint/2010/main" val="4281607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30829"/>
            <a:ext cx="5112568" cy="3791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771800" y="513546"/>
            <a:ext cx="2522229" cy="646331"/>
          </a:xfrm>
          <a:prstGeom prst="rect">
            <a:avLst/>
          </a:prstGeom>
          <a:noFill/>
        </p:spPr>
        <p:txBody>
          <a:bodyPr wrap="none" rtlCol="0">
            <a:spAutoFit/>
          </a:bodyPr>
          <a:lstStyle/>
          <a:p>
            <a:r>
              <a:rPr lang="en-CA" sz="3600" dirty="0" smtClean="0"/>
              <a:t>Practice Test</a:t>
            </a:r>
            <a:endParaRPr lang="en-CA" sz="3600" dirty="0"/>
          </a:p>
        </p:txBody>
      </p:sp>
    </p:spTree>
    <p:extLst>
      <p:ext uri="{BB962C8B-B14F-4D97-AF65-F5344CB8AC3E}">
        <p14:creationId xmlns:p14="http://schemas.microsoft.com/office/powerpoint/2010/main" val="42468417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5201424"/>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a:p>
          <a:p>
            <a:pPr fontAlgn="base"/>
            <a:endParaRPr lang="en-CA" sz="2000" dirty="0" smtClean="0"/>
          </a:p>
          <a:p>
            <a:pPr fontAlgn="base"/>
            <a:endParaRPr lang="en-CA" sz="2000" dirty="0"/>
          </a:p>
          <a:p>
            <a:pPr fontAlgn="base"/>
            <a:endParaRPr lang="en-CA" sz="2000" dirty="0" smtClean="0"/>
          </a:p>
          <a:p>
            <a:pPr fontAlgn="base"/>
            <a:r>
              <a:rPr lang="en-CA" sz="3600" dirty="0" smtClean="0"/>
              <a:t>1. You </a:t>
            </a:r>
            <a:r>
              <a:rPr lang="en-CA" sz="3600" dirty="0"/>
              <a:t>spend a lot of time thinking about </a:t>
            </a:r>
            <a:r>
              <a:rPr lang="en-CA" sz="3600" dirty="0" smtClean="0"/>
              <a:t>_________or </a:t>
            </a:r>
            <a:r>
              <a:rPr lang="en-CA" sz="3600" dirty="0"/>
              <a:t>plan use </a:t>
            </a:r>
            <a:r>
              <a:rPr lang="en-CA" sz="3600" dirty="0" smtClean="0"/>
              <a:t>of_________.</a:t>
            </a:r>
            <a:endParaRPr lang="en-CA" sz="3600" dirty="0"/>
          </a:p>
          <a:p>
            <a:pPr fontAlgn="base"/>
            <a:endParaRPr lang="en-CA" sz="2000" dirty="0" smtClean="0"/>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23842290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4893647"/>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smtClean="0"/>
          </a:p>
          <a:p>
            <a:pPr fontAlgn="base"/>
            <a:endParaRPr lang="en-CA" sz="2000" dirty="0"/>
          </a:p>
          <a:p>
            <a:pPr fontAlgn="base"/>
            <a:endParaRPr lang="en-CA" sz="2000" dirty="0" smtClean="0"/>
          </a:p>
          <a:p>
            <a:pPr fontAlgn="base"/>
            <a:endParaRPr lang="en-CA" sz="2000" dirty="0" smtClean="0"/>
          </a:p>
          <a:p>
            <a:pPr fontAlgn="base"/>
            <a:r>
              <a:rPr lang="en-CA" sz="3600" dirty="0" smtClean="0"/>
              <a:t>2. You </a:t>
            </a:r>
            <a:r>
              <a:rPr lang="en-CA" sz="3600" dirty="0"/>
              <a:t>feel an urge to use </a:t>
            </a:r>
            <a:r>
              <a:rPr lang="en-CA" sz="3600" dirty="0" smtClean="0"/>
              <a:t>_________more </a:t>
            </a:r>
            <a:r>
              <a:rPr lang="en-CA" sz="3600" dirty="0"/>
              <a:t>and more.</a:t>
            </a:r>
          </a:p>
          <a:p>
            <a:pPr fontAlgn="base"/>
            <a:endParaRPr lang="en-CA" sz="2000" dirty="0" smtClean="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3110774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5201424"/>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a:p>
          <a:p>
            <a:pPr fontAlgn="base"/>
            <a:endParaRPr lang="en-CA" sz="2000" dirty="0" smtClean="0"/>
          </a:p>
          <a:p>
            <a:pPr fontAlgn="base"/>
            <a:endParaRPr lang="en-CA" sz="2000" dirty="0" smtClean="0"/>
          </a:p>
          <a:p>
            <a:pPr fontAlgn="base"/>
            <a:endParaRPr lang="en-CA" sz="2000" dirty="0" smtClean="0"/>
          </a:p>
          <a:p>
            <a:pPr fontAlgn="base"/>
            <a:r>
              <a:rPr lang="en-CA" sz="3600" dirty="0" smtClean="0"/>
              <a:t>3. You </a:t>
            </a:r>
            <a:r>
              <a:rPr lang="en-CA" sz="3600" dirty="0"/>
              <a:t>use </a:t>
            </a:r>
            <a:r>
              <a:rPr lang="en-CA" sz="3600" dirty="0" smtClean="0"/>
              <a:t>_________in </a:t>
            </a:r>
            <a:r>
              <a:rPr lang="en-CA" sz="3600" dirty="0"/>
              <a:t>order to forget about personal problems.</a:t>
            </a:r>
          </a:p>
          <a:p>
            <a:pPr fontAlgn="base"/>
            <a:endParaRPr lang="en-CA" sz="2000" dirty="0" smtClean="0"/>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40810461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5201424"/>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smtClean="0"/>
          </a:p>
          <a:p>
            <a:pPr fontAlgn="base"/>
            <a:endParaRPr lang="en-CA" sz="2000" dirty="0"/>
          </a:p>
          <a:p>
            <a:pPr fontAlgn="base"/>
            <a:endParaRPr lang="en-CA" sz="2000" dirty="0" smtClean="0"/>
          </a:p>
          <a:p>
            <a:pPr fontAlgn="base"/>
            <a:endParaRPr lang="en-CA" sz="2000" dirty="0" smtClean="0"/>
          </a:p>
          <a:p>
            <a:pPr fontAlgn="base"/>
            <a:r>
              <a:rPr lang="en-CA" sz="3600" dirty="0" smtClean="0"/>
              <a:t>4. You </a:t>
            </a:r>
            <a:r>
              <a:rPr lang="en-CA" sz="3600" dirty="0"/>
              <a:t>have tried to cut down on the use of </a:t>
            </a:r>
            <a:r>
              <a:rPr lang="en-CA" sz="3600" dirty="0" smtClean="0"/>
              <a:t>_________ </a:t>
            </a:r>
            <a:r>
              <a:rPr lang="en-CA" sz="3600" dirty="0"/>
              <a:t>without success.</a:t>
            </a:r>
          </a:p>
          <a:p>
            <a:pPr fontAlgn="base"/>
            <a:endParaRPr lang="en-CA" sz="2000" dirty="0" smtClean="0"/>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7344791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5201424"/>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smtClean="0"/>
          </a:p>
          <a:p>
            <a:pPr fontAlgn="base"/>
            <a:endParaRPr lang="en-CA" sz="2000" dirty="0"/>
          </a:p>
          <a:p>
            <a:pPr fontAlgn="base"/>
            <a:endParaRPr lang="en-CA" sz="2000" dirty="0" smtClean="0"/>
          </a:p>
          <a:p>
            <a:pPr fontAlgn="base"/>
            <a:endParaRPr lang="en-CA" sz="2000" dirty="0" smtClean="0"/>
          </a:p>
          <a:p>
            <a:pPr fontAlgn="base"/>
            <a:r>
              <a:rPr lang="en-CA" sz="3600" dirty="0" smtClean="0"/>
              <a:t>5. You </a:t>
            </a:r>
            <a:r>
              <a:rPr lang="en-CA" sz="3600" dirty="0"/>
              <a:t>become restless or troubled if you are prohibited from using </a:t>
            </a:r>
            <a:r>
              <a:rPr lang="en-CA" sz="3600" dirty="0" smtClean="0"/>
              <a:t>_________.</a:t>
            </a:r>
            <a:endParaRPr lang="en-CA" sz="3600" dirty="0"/>
          </a:p>
          <a:p>
            <a:pPr fontAlgn="base"/>
            <a:endParaRPr lang="en-CA" sz="2000" dirty="0" smtClean="0"/>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3220009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6001643"/>
          </a:xfrm>
          <a:prstGeom prst="rect">
            <a:avLst/>
          </a:prstGeom>
        </p:spPr>
        <p:txBody>
          <a:bodyPr wrap="square">
            <a:spAutoFit/>
          </a:bodyPr>
          <a:lstStyle/>
          <a:p>
            <a:pPr algn="ctr" fontAlgn="base"/>
            <a:r>
              <a:rPr lang="en-CA" sz="4000" dirty="0" smtClean="0"/>
              <a:t>“TESTING 1 2 3….”</a:t>
            </a:r>
          </a:p>
          <a:p>
            <a:pPr fontAlgn="base"/>
            <a:endParaRPr lang="en-CA" sz="2000" dirty="0" smtClean="0"/>
          </a:p>
          <a:p>
            <a:pPr fontAlgn="base"/>
            <a:endParaRPr lang="en-CA" sz="2000" dirty="0"/>
          </a:p>
          <a:p>
            <a:pPr fontAlgn="base"/>
            <a:endParaRPr lang="en-CA" sz="2000" dirty="0" smtClean="0"/>
          </a:p>
          <a:p>
            <a:pPr fontAlgn="base"/>
            <a:endParaRPr lang="en-CA" sz="2000" dirty="0" smtClean="0"/>
          </a:p>
          <a:p>
            <a:pPr fontAlgn="base"/>
            <a:endParaRPr lang="en-CA" sz="2000" dirty="0" smtClean="0"/>
          </a:p>
          <a:p>
            <a:pPr fontAlgn="base"/>
            <a:r>
              <a:rPr lang="en-CA" sz="3600" dirty="0" smtClean="0"/>
              <a:t>6. You </a:t>
            </a:r>
            <a:r>
              <a:rPr lang="en-CA" sz="3600" dirty="0"/>
              <a:t>use </a:t>
            </a:r>
            <a:r>
              <a:rPr lang="en-CA" sz="3600" dirty="0" smtClean="0"/>
              <a:t>_________ </a:t>
            </a:r>
            <a:r>
              <a:rPr lang="en-CA" sz="3600" dirty="0"/>
              <a:t>so much that it has had a negative impact on your </a:t>
            </a:r>
            <a:r>
              <a:rPr lang="en-CA" sz="3600" dirty="0" smtClean="0"/>
              <a:t>life (relationship with God, family, studies, job, your thoughts, activities, </a:t>
            </a:r>
            <a:r>
              <a:rPr lang="en-CA" sz="3600" dirty="0" err="1" smtClean="0"/>
              <a:t>etc</a:t>
            </a:r>
            <a:r>
              <a:rPr lang="en-CA" sz="3600" dirty="0" smtClean="0"/>
              <a:t>)</a:t>
            </a:r>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1698351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79512" y="30644"/>
            <a:ext cx="8424936" cy="6555641"/>
          </a:xfrm>
          <a:prstGeom prst="rect">
            <a:avLst/>
          </a:prstGeom>
        </p:spPr>
        <p:txBody>
          <a:bodyPr wrap="square">
            <a:spAutoFit/>
          </a:bodyPr>
          <a:lstStyle/>
          <a:p>
            <a:pPr algn="ctr" fontAlgn="base"/>
            <a:r>
              <a:rPr lang="en-CA" sz="4000" dirty="0" smtClean="0"/>
              <a:t>“TESTING 1 2 3….”</a:t>
            </a:r>
          </a:p>
          <a:p>
            <a:pPr fontAlgn="base"/>
            <a:endParaRPr lang="en-CA" sz="2000" dirty="0"/>
          </a:p>
          <a:p>
            <a:pPr fontAlgn="base"/>
            <a:r>
              <a:rPr lang="en-CA" sz="2000" dirty="0" smtClean="0"/>
              <a:t>1</a:t>
            </a:r>
            <a:r>
              <a:rPr lang="en-CA" sz="2000" dirty="0"/>
              <a:t>. You spend a lot of time thinking about _________or plan use of_________.</a:t>
            </a:r>
          </a:p>
          <a:p>
            <a:pPr fontAlgn="base"/>
            <a:endParaRPr lang="en-CA" sz="2000" dirty="0"/>
          </a:p>
          <a:p>
            <a:pPr fontAlgn="base"/>
            <a:r>
              <a:rPr lang="en-CA" sz="2000" dirty="0"/>
              <a:t>2. You feel an urge to use _________more and more.</a:t>
            </a:r>
          </a:p>
          <a:p>
            <a:pPr fontAlgn="base"/>
            <a:endParaRPr lang="en-CA" sz="2000" dirty="0"/>
          </a:p>
          <a:p>
            <a:pPr fontAlgn="base"/>
            <a:r>
              <a:rPr lang="en-CA" sz="2000" dirty="0"/>
              <a:t>3. You use _________in order to forget about personal problems.</a:t>
            </a:r>
          </a:p>
          <a:p>
            <a:pPr fontAlgn="base"/>
            <a:endParaRPr lang="en-CA" sz="2000" dirty="0"/>
          </a:p>
          <a:p>
            <a:pPr fontAlgn="base"/>
            <a:r>
              <a:rPr lang="en-CA" sz="2000" dirty="0"/>
              <a:t>4. You have tried to cut down on the use of _________ without success.</a:t>
            </a:r>
          </a:p>
          <a:p>
            <a:pPr fontAlgn="base"/>
            <a:endParaRPr lang="en-CA" sz="2000" dirty="0"/>
          </a:p>
          <a:p>
            <a:pPr fontAlgn="base"/>
            <a:r>
              <a:rPr lang="en-CA" sz="2000" dirty="0"/>
              <a:t>5. You become restless or troubled if you are prohibited from using _________.</a:t>
            </a:r>
          </a:p>
          <a:p>
            <a:pPr fontAlgn="base"/>
            <a:endParaRPr lang="en-CA" sz="2000" dirty="0"/>
          </a:p>
          <a:p>
            <a:pPr fontAlgn="base"/>
            <a:r>
              <a:rPr lang="en-CA" sz="2000" dirty="0"/>
              <a:t>6. You use _________ so much that it has had a negative impact on your life (relationship with God, family, studies, job, your thoughts, activities, </a:t>
            </a:r>
            <a:r>
              <a:rPr lang="en-CA" sz="2000" dirty="0" err="1"/>
              <a:t>etc</a:t>
            </a:r>
            <a:r>
              <a:rPr lang="en-CA" sz="2000" dirty="0"/>
              <a:t>)</a:t>
            </a:r>
          </a:p>
          <a:p>
            <a:pPr fontAlgn="base"/>
            <a:endParaRPr lang="en-CA" sz="2000" dirty="0" smtClean="0"/>
          </a:p>
          <a:p>
            <a:pPr fontAlgn="base"/>
            <a:endParaRPr lang="en-CA" sz="2000" dirty="0"/>
          </a:p>
          <a:p>
            <a:pPr fontAlgn="base"/>
            <a:r>
              <a:rPr lang="en-CA" sz="2000" dirty="0" smtClean="0"/>
              <a:t>Score:</a:t>
            </a:r>
          </a:p>
          <a:p>
            <a:pPr fontAlgn="base"/>
            <a:r>
              <a:rPr lang="en-CA" sz="2000" dirty="0" smtClean="0"/>
              <a:t>Very rarely 	Rarely 	Sometimes 	Often 		Very Often</a:t>
            </a:r>
          </a:p>
          <a:p>
            <a:pPr fontAlgn="base"/>
            <a:endParaRPr lang="en-CA" sz="2000" dirty="0"/>
          </a:p>
          <a:p>
            <a:pPr fontAlgn="base"/>
            <a:endParaRPr lang="en-CA" sz="2000" dirty="0"/>
          </a:p>
        </p:txBody>
      </p:sp>
    </p:spTree>
    <p:extLst>
      <p:ext uri="{BB962C8B-B14F-4D97-AF65-F5344CB8AC3E}">
        <p14:creationId xmlns:p14="http://schemas.microsoft.com/office/powerpoint/2010/main" val="19650771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700138"/>
            <a:ext cx="4042877" cy="345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404664"/>
            <a:ext cx="7497502" cy="646331"/>
          </a:xfrm>
          <a:prstGeom prst="rect">
            <a:avLst/>
          </a:prstGeom>
          <a:noFill/>
        </p:spPr>
        <p:txBody>
          <a:bodyPr wrap="none" rtlCol="0">
            <a:spAutoFit/>
          </a:bodyPr>
          <a:lstStyle/>
          <a:p>
            <a:r>
              <a:rPr lang="en-CA" sz="3600" dirty="0" smtClean="0"/>
              <a:t>If you picked “often” or “very often”…..</a:t>
            </a:r>
            <a:endParaRPr lang="en-CA" sz="3600" dirty="0"/>
          </a:p>
        </p:txBody>
      </p:sp>
      <p:sp>
        <p:nvSpPr>
          <p:cNvPr id="5" name="TextBox 4"/>
          <p:cNvSpPr txBox="1"/>
          <p:nvPr/>
        </p:nvSpPr>
        <p:spPr>
          <a:xfrm>
            <a:off x="2123728" y="5517232"/>
            <a:ext cx="5479898" cy="923330"/>
          </a:xfrm>
          <a:prstGeom prst="rect">
            <a:avLst/>
          </a:prstGeom>
          <a:noFill/>
        </p:spPr>
        <p:txBody>
          <a:bodyPr wrap="none" rtlCol="0">
            <a:spAutoFit/>
          </a:bodyPr>
          <a:lstStyle/>
          <a:p>
            <a:r>
              <a:rPr lang="en-CA" sz="5400" dirty="0"/>
              <a:t>4 or more times…. </a:t>
            </a:r>
          </a:p>
        </p:txBody>
      </p:sp>
    </p:spTree>
    <p:extLst>
      <p:ext uri="{BB962C8B-B14F-4D97-AF65-F5344CB8AC3E}">
        <p14:creationId xmlns:p14="http://schemas.microsoft.com/office/powerpoint/2010/main" val="3648774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9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8855" y="322651"/>
            <a:ext cx="7046290" cy="5601533"/>
          </a:xfrm>
          <a:prstGeom prst="rect">
            <a:avLst/>
          </a:prstGeom>
          <a:noFill/>
        </p:spPr>
        <p:txBody>
          <a:bodyPr wrap="square" rtlCol="0">
            <a:spAutoFit/>
          </a:bodyPr>
          <a:lstStyle/>
          <a:p>
            <a:pPr algn="ctr"/>
            <a:r>
              <a:rPr lang="en-CA" sz="8000" i="1" dirty="0" smtClean="0">
                <a:latin typeface="Berlin Sans FB Demi" pitchFamily="34" charset="0"/>
              </a:rPr>
              <a:t>Physical Effects </a:t>
            </a:r>
          </a:p>
          <a:p>
            <a:pPr algn="ctr"/>
            <a:r>
              <a:rPr lang="en-CA" sz="6600" dirty="0" smtClean="0"/>
              <a:t>of abusing drugs and </a:t>
            </a:r>
          </a:p>
          <a:p>
            <a:pPr algn="ctr"/>
            <a:r>
              <a:rPr lang="en-CA" sz="6600" dirty="0" smtClean="0"/>
              <a:t>Alcohol </a:t>
            </a:r>
            <a:endParaRPr lang="en-CA" sz="6600" dirty="0"/>
          </a:p>
        </p:txBody>
      </p:sp>
    </p:spTree>
    <p:extLst>
      <p:ext uri="{BB962C8B-B14F-4D97-AF65-F5344CB8AC3E}">
        <p14:creationId xmlns:p14="http://schemas.microsoft.com/office/powerpoint/2010/main" val="1262315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51720" y="188640"/>
            <a:ext cx="5616624" cy="5201424"/>
          </a:xfrm>
          <a:prstGeom prst="rect">
            <a:avLst/>
          </a:prstGeom>
          <a:noFill/>
        </p:spPr>
        <p:txBody>
          <a:bodyPr wrap="square" rtlCol="0">
            <a:spAutoFit/>
          </a:bodyPr>
          <a:lstStyle/>
          <a:p>
            <a:r>
              <a:rPr lang="en-CA" sz="5400" dirty="0" smtClean="0"/>
              <a:t>Focus: Awareness and Prevention</a:t>
            </a:r>
          </a:p>
          <a:p>
            <a:pPr marL="342900" indent="-342900">
              <a:buFont typeface="Arial" pitchFamily="34" charset="0"/>
              <a:buChar char="•"/>
            </a:pPr>
            <a:endParaRPr lang="en-CA" sz="2800" dirty="0" smtClean="0">
              <a:solidFill>
                <a:schemeClr val="bg1"/>
              </a:solidFill>
            </a:endParaRPr>
          </a:p>
          <a:p>
            <a:pPr marL="342900" indent="-342900">
              <a:buFont typeface="Arial" pitchFamily="34" charset="0"/>
              <a:buChar char="•"/>
            </a:pPr>
            <a:r>
              <a:rPr lang="en-CA" sz="2800" dirty="0" smtClean="0">
                <a:solidFill>
                  <a:schemeClr val="bg1"/>
                </a:solidFill>
              </a:rPr>
              <a:t>Physical dangers</a:t>
            </a:r>
          </a:p>
          <a:p>
            <a:pPr marL="342900" indent="-342900">
              <a:buFont typeface="Arial" pitchFamily="34" charset="0"/>
              <a:buChar char="•"/>
            </a:pPr>
            <a:r>
              <a:rPr lang="en-CA" sz="2800" dirty="0" smtClean="0">
                <a:solidFill>
                  <a:schemeClr val="bg1"/>
                </a:solidFill>
              </a:rPr>
              <a:t>Why we use</a:t>
            </a:r>
          </a:p>
          <a:p>
            <a:pPr marL="342900" indent="-342900">
              <a:buFont typeface="Arial" pitchFamily="34" charset="0"/>
              <a:buChar char="•"/>
            </a:pPr>
            <a:r>
              <a:rPr lang="en-CA" sz="2800" dirty="0" smtClean="0">
                <a:solidFill>
                  <a:schemeClr val="bg1"/>
                </a:solidFill>
              </a:rPr>
              <a:t>What causes addiction?:</a:t>
            </a:r>
          </a:p>
          <a:p>
            <a:pPr marL="800100" lvl="1" indent="-342900">
              <a:buFont typeface="Wingdings" pitchFamily="2" charset="2"/>
              <a:buChar char="§"/>
            </a:pPr>
            <a:r>
              <a:rPr lang="en-CA" sz="2800" dirty="0" smtClean="0">
                <a:solidFill>
                  <a:schemeClr val="bg1"/>
                </a:solidFill>
              </a:rPr>
              <a:t>Bio-psycho-social-spiritual</a:t>
            </a:r>
          </a:p>
          <a:p>
            <a:pPr marL="342900" indent="-342900">
              <a:buFont typeface="Arial" pitchFamily="34" charset="0"/>
              <a:buChar char="•"/>
            </a:pPr>
            <a:r>
              <a:rPr lang="en-CA" sz="2800" dirty="0" smtClean="0">
                <a:solidFill>
                  <a:schemeClr val="bg1"/>
                </a:solidFill>
              </a:rPr>
              <a:t>Warning signs</a:t>
            </a:r>
          </a:p>
          <a:p>
            <a:pPr marL="342900" indent="-342900">
              <a:buFont typeface="Arial" pitchFamily="34" charset="0"/>
              <a:buChar char="•"/>
            </a:pPr>
            <a:r>
              <a:rPr lang="en-CA" sz="2800" dirty="0" smtClean="0">
                <a:solidFill>
                  <a:schemeClr val="bg1"/>
                </a:solidFill>
              </a:rPr>
              <a:t>What </a:t>
            </a:r>
            <a:r>
              <a:rPr lang="en-CA" sz="2800" u="sng" dirty="0" smtClean="0"/>
              <a:t>bondage</a:t>
            </a:r>
            <a:r>
              <a:rPr lang="en-CA" sz="2800" dirty="0" smtClean="0">
                <a:solidFill>
                  <a:schemeClr val="bg1"/>
                </a:solidFill>
              </a:rPr>
              <a:t> looks like</a:t>
            </a:r>
          </a:p>
          <a:p>
            <a:pPr marL="342900" indent="-342900">
              <a:buFont typeface="Arial" pitchFamily="34" charset="0"/>
              <a:buChar char="•"/>
            </a:pPr>
            <a:r>
              <a:rPr lang="en-CA" sz="2800" dirty="0" smtClean="0">
                <a:solidFill>
                  <a:schemeClr val="bg1"/>
                </a:solidFill>
              </a:rPr>
              <a:t>What </a:t>
            </a:r>
            <a:r>
              <a:rPr lang="en-CA" sz="2800" u="sng" dirty="0">
                <a:solidFill>
                  <a:srgbClr val="FFC000"/>
                </a:solidFill>
              </a:rPr>
              <a:t>f</a:t>
            </a:r>
            <a:r>
              <a:rPr lang="en-CA" sz="2800" u="sng" dirty="0" smtClean="0">
                <a:solidFill>
                  <a:srgbClr val="FFC000"/>
                </a:solidFill>
              </a:rPr>
              <a:t>reedom</a:t>
            </a:r>
            <a:r>
              <a:rPr lang="en-CA" sz="2800" dirty="0" smtClean="0">
                <a:solidFill>
                  <a:schemeClr val="bg1"/>
                </a:solidFill>
              </a:rPr>
              <a:t> looks like</a:t>
            </a:r>
            <a:endParaRPr lang="en-CA" sz="2800" dirty="0">
              <a:solidFill>
                <a:schemeClr val="bg1"/>
              </a:solidFill>
            </a:endParaRPr>
          </a:p>
        </p:txBody>
      </p:sp>
    </p:spTree>
    <p:extLst>
      <p:ext uri="{BB962C8B-B14F-4D97-AF65-F5344CB8AC3E}">
        <p14:creationId xmlns:p14="http://schemas.microsoft.com/office/powerpoint/2010/main" val="3389080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28688"/>
            <a:ext cx="9137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5895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70" y="911225"/>
            <a:ext cx="9137650" cy="503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5776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9137650"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9860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807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2963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1818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511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876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7439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104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24744"/>
            <a:ext cx="9363125" cy="578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3685" y="216803"/>
            <a:ext cx="8280920" cy="1815882"/>
          </a:xfrm>
          <a:prstGeom prst="rect">
            <a:avLst/>
          </a:prstGeom>
          <a:noFill/>
        </p:spPr>
        <p:txBody>
          <a:bodyPr wrap="square" rtlCol="0">
            <a:spAutoFit/>
          </a:bodyPr>
          <a:lstStyle/>
          <a:p>
            <a:r>
              <a:rPr lang="en-CA" sz="5400" dirty="0" smtClean="0">
                <a:solidFill>
                  <a:srgbClr val="FF0000"/>
                </a:solidFill>
              </a:rPr>
              <a:t>So what’s the big deal…?</a:t>
            </a:r>
          </a:p>
          <a:p>
            <a:endParaRPr lang="en-CA" sz="4000" dirty="0">
              <a:solidFill>
                <a:srgbClr val="FF0000"/>
              </a:solidFill>
            </a:endParaRPr>
          </a:p>
          <a:p>
            <a:endParaRPr lang="en-CA" dirty="0"/>
          </a:p>
        </p:txBody>
      </p:sp>
    </p:spTree>
    <p:extLst>
      <p:ext uri="{BB962C8B-B14F-4D97-AF65-F5344CB8AC3E}">
        <p14:creationId xmlns:p14="http://schemas.microsoft.com/office/powerpoint/2010/main" val="31869489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908050"/>
            <a:ext cx="9137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8028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406400"/>
            <a:ext cx="9137650" cy="604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5648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93264" y="764704"/>
            <a:ext cx="7157472" cy="646331"/>
          </a:xfrm>
          <a:prstGeom prst="rect">
            <a:avLst/>
          </a:prstGeom>
          <a:noFill/>
        </p:spPr>
        <p:txBody>
          <a:bodyPr wrap="none" rtlCol="0">
            <a:spAutoFit/>
          </a:bodyPr>
          <a:lstStyle/>
          <a:p>
            <a:r>
              <a:rPr lang="en-CA" sz="3600" dirty="0" smtClean="0"/>
              <a:t>Physical dangers of drugs and alcohol</a:t>
            </a:r>
            <a:endParaRPr lang="en-CA"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2348880"/>
            <a:ext cx="36766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7950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636" y="-99393"/>
            <a:ext cx="5367724" cy="458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0766" y="3167008"/>
            <a:ext cx="5599580" cy="369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2061" y="3789040"/>
            <a:ext cx="425928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292080" y="0"/>
            <a:ext cx="4730262" cy="316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0439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6732240" cy="421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707904" y="3411642"/>
            <a:ext cx="5582800" cy="347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0637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C:\Users\ed\Desktop\drunkdriving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 y="188640"/>
            <a:ext cx="9144518" cy="5101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3929" y="5517231"/>
            <a:ext cx="8835624" cy="1200329"/>
          </a:xfrm>
          <a:prstGeom prst="rect">
            <a:avLst/>
          </a:prstGeom>
          <a:noFill/>
        </p:spPr>
        <p:txBody>
          <a:bodyPr wrap="none" rtlCol="0">
            <a:spAutoFit/>
          </a:bodyPr>
          <a:lstStyle/>
          <a:p>
            <a:pPr fontAlgn="base"/>
            <a:r>
              <a:rPr lang="en-CA" sz="2400" dirty="0" smtClean="0"/>
              <a:t>- </a:t>
            </a:r>
            <a:r>
              <a:rPr lang="en-CA" sz="2400" dirty="0" smtClean="0">
                <a:latin typeface="Baskerville Old Face" pitchFamily="18" charset="0"/>
              </a:rPr>
              <a:t>April 14</a:t>
            </a:r>
            <a:r>
              <a:rPr lang="en-CA" sz="2400" baseline="30000" dirty="0" smtClean="0">
                <a:latin typeface="Baskerville Old Face" pitchFamily="18" charset="0"/>
              </a:rPr>
              <a:t>th</a:t>
            </a:r>
            <a:r>
              <a:rPr lang="en-CA" sz="2400" dirty="0" smtClean="0">
                <a:latin typeface="Baskerville Old Face" pitchFamily="18" charset="0"/>
              </a:rPr>
              <a:t>, 2013</a:t>
            </a:r>
          </a:p>
          <a:p>
            <a:pPr fontAlgn="base"/>
            <a:r>
              <a:rPr lang="en-CA" sz="2400" dirty="0" smtClean="0">
                <a:latin typeface="Baskerville Old Face" pitchFamily="18" charset="0"/>
              </a:rPr>
              <a:t>- Kennedy </a:t>
            </a:r>
            <a:r>
              <a:rPr lang="en-CA" sz="2400" dirty="0">
                <a:latin typeface="Baskerville Old Face" pitchFamily="18" charset="0"/>
              </a:rPr>
              <a:t>Road at the off-ramp from Highway 401's eastbound </a:t>
            </a:r>
            <a:r>
              <a:rPr lang="en-CA" sz="2400" dirty="0" smtClean="0">
                <a:latin typeface="Baskerville Old Face" pitchFamily="18" charset="0"/>
              </a:rPr>
              <a:t>lanes</a:t>
            </a:r>
          </a:p>
          <a:p>
            <a:pPr fontAlgn="base"/>
            <a:r>
              <a:rPr lang="en-CA" sz="2400" dirty="0" smtClean="0">
                <a:latin typeface="Baskerville Old Face" pitchFamily="18" charset="0"/>
              </a:rPr>
              <a:t>- Impaired driver: 1 cyclist killed, at least 4 injured, </a:t>
            </a:r>
            <a:r>
              <a:rPr lang="en-CA" sz="2400" smtClean="0">
                <a:latin typeface="Baskerville Old Face" pitchFamily="18" charset="0"/>
              </a:rPr>
              <a:t>including infant</a:t>
            </a:r>
            <a:endParaRPr lang="en-CA" sz="2400" dirty="0">
              <a:latin typeface="Baskerville Old Face" pitchFamily="18" charset="0"/>
            </a:endParaRPr>
          </a:p>
        </p:txBody>
      </p:sp>
    </p:spTree>
    <p:extLst>
      <p:ext uri="{BB962C8B-B14F-4D97-AF65-F5344CB8AC3E}">
        <p14:creationId xmlns:p14="http://schemas.microsoft.com/office/powerpoint/2010/main" val="12147864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508104" cy="343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417662"/>
            <a:ext cx="5508104" cy="344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627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0"/>
            <a:ext cx="5148064" cy="325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213870"/>
            <a:ext cx="5652120" cy="364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558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3786224" cy="260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26285" y="1312104"/>
            <a:ext cx="4333238" cy="707886"/>
          </a:xfrm>
          <a:prstGeom prst="rect">
            <a:avLst/>
          </a:prstGeom>
          <a:noFill/>
        </p:spPr>
        <p:txBody>
          <a:bodyPr wrap="none" rtlCol="0">
            <a:spAutoFit/>
          </a:bodyPr>
          <a:lstStyle/>
          <a:p>
            <a:r>
              <a:rPr lang="en-US" sz="4000" dirty="0" smtClean="0"/>
              <a:t>Jacqueline </a:t>
            </a:r>
            <a:r>
              <a:rPr lang="en-US" sz="4000" dirty="0" err="1" smtClean="0"/>
              <a:t>Saburido</a:t>
            </a:r>
            <a:endParaRPr lang="en-US" sz="4000" dirty="0"/>
          </a:p>
        </p:txBody>
      </p:sp>
    </p:spTree>
    <p:extLst>
      <p:ext uri="{BB962C8B-B14F-4D97-AF65-F5344CB8AC3E}">
        <p14:creationId xmlns:p14="http://schemas.microsoft.com/office/powerpoint/2010/main" val="33325581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0" y="0"/>
            <a:ext cx="9142458" cy="691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08726" y="2340947"/>
            <a:ext cx="8091590" cy="1200329"/>
          </a:xfrm>
          <a:prstGeom prst="rect">
            <a:avLst/>
          </a:prstGeom>
          <a:noFill/>
        </p:spPr>
        <p:txBody>
          <a:bodyPr wrap="square" rtlCol="0">
            <a:spAutoFit/>
          </a:bodyPr>
          <a:lstStyle/>
          <a:p>
            <a:r>
              <a:rPr lang="en-CA" sz="7200" dirty="0" smtClean="0">
                <a:solidFill>
                  <a:srgbClr val="FF0000"/>
                </a:solidFill>
              </a:rPr>
              <a:t>…there is more….</a:t>
            </a:r>
          </a:p>
        </p:txBody>
      </p:sp>
    </p:spTree>
    <p:extLst>
      <p:ext uri="{BB962C8B-B14F-4D97-AF65-F5344CB8AC3E}">
        <p14:creationId xmlns:p14="http://schemas.microsoft.com/office/powerpoint/2010/main" val="2848810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098" name="Picture 2" descr="http://t0.gstatic.com/images?q=tbn:ANd9GcRpzxgi4FomCPc22i4CnkqUn_nuJ6eUj81xU87vgvWK9UwEBq1O"/>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087681" y="908720"/>
            <a:ext cx="5196473" cy="38973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2059708" y="5517232"/>
            <a:ext cx="5631798" cy="584775"/>
          </a:xfrm>
          <a:prstGeom prst="rect">
            <a:avLst/>
          </a:prstGeom>
          <a:noFill/>
        </p:spPr>
        <p:txBody>
          <a:bodyPr wrap="none" rtlCol="0">
            <a:spAutoFit/>
          </a:bodyPr>
          <a:lstStyle/>
          <a:p>
            <a:r>
              <a:rPr lang="en-CA" sz="3200" dirty="0" smtClean="0"/>
              <a:t>“You need alcohol to have fun…”</a:t>
            </a:r>
            <a:endParaRPr lang="en-CA" sz="3200" dirty="0"/>
          </a:p>
        </p:txBody>
      </p:sp>
    </p:spTree>
    <p:extLst>
      <p:ext uri="{BB962C8B-B14F-4D97-AF65-F5344CB8AC3E}">
        <p14:creationId xmlns:p14="http://schemas.microsoft.com/office/powerpoint/2010/main" val="8689229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4705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02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753" y="19270"/>
            <a:ext cx="10306504" cy="685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4416" y="332656"/>
            <a:ext cx="7488832" cy="5940088"/>
          </a:xfrm>
          <a:prstGeom prst="rect">
            <a:avLst/>
          </a:prstGeom>
          <a:noFill/>
        </p:spPr>
        <p:txBody>
          <a:bodyPr wrap="square" rtlCol="0">
            <a:spAutoFit/>
          </a:bodyPr>
          <a:lstStyle/>
          <a:p>
            <a:pPr marL="742950" lvl="1" indent="-285750">
              <a:buFont typeface="Wingdings" pitchFamily="2" charset="2"/>
              <a:buChar char="v"/>
            </a:pPr>
            <a:r>
              <a:rPr lang="en-CA" sz="2000" dirty="0" smtClean="0"/>
              <a:t>Temporarily feel good</a:t>
            </a:r>
          </a:p>
          <a:p>
            <a:pPr marL="742950" lvl="1" indent="-285750">
              <a:buFont typeface="Wingdings" pitchFamily="2" charset="2"/>
              <a:buChar char="v"/>
            </a:pPr>
            <a:r>
              <a:rPr lang="en-CA" sz="2000" dirty="0"/>
              <a:t>Temporarily </a:t>
            </a:r>
            <a:r>
              <a:rPr lang="en-CA" sz="2000" dirty="0" smtClean="0"/>
              <a:t>feel </a:t>
            </a:r>
            <a:r>
              <a:rPr lang="en-CA" sz="2000" dirty="0"/>
              <a:t>better</a:t>
            </a:r>
          </a:p>
          <a:p>
            <a:pPr marL="742950" lvl="1" indent="-285750">
              <a:buFont typeface="Wingdings" pitchFamily="2" charset="2"/>
              <a:buChar char="v"/>
            </a:pPr>
            <a:r>
              <a:rPr lang="en-CA" sz="2000" dirty="0" smtClean="0"/>
              <a:t>Curious</a:t>
            </a:r>
          </a:p>
          <a:p>
            <a:pPr marL="742950" lvl="1" indent="-285750">
              <a:buFont typeface="Wingdings" pitchFamily="2" charset="2"/>
              <a:buChar char="v"/>
            </a:pPr>
            <a:r>
              <a:rPr lang="en-CA" sz="2000" dirty="0" smtClean="0"/>
              <a:t>Peer pressure</a:t>
            </a:r>
          </a:p>
          <a:p>
            <a:pPr marL="742950" lvl="1" indent="-285750">
              <a:buFont typeface="Wingdings" pitchFamily="2" charset="2"/>
              <a:buChar char="v"/>
            </a:pPr>
            <a:r>
              <a:rPr lang="en-CA" sz="2000" dirty="0" smtClean="0"/>
              <a:t>Anxiety/Worry</a:t>
            </a:r>
          </a:p>
          <a:p>
            <a:pPr marL="742950" lvl="1" indent="-285750">
              <a:buFont typeface="Wingdings" pitchFamily="2" charset="2"/>
              <a:buChar char="v"/>
            </a:pPr>
            <a:r>
              <a:rPr lang="en-CA" sz="2000" dirty="0" smtClean="0"/>
              <a:t>Depression</a:t>
            </a:r>
          </a:p>
          <a:p>
            <a:pPr marL="742950" lvl="1" indent="-285750">
              <a:buFont typeface="Wingdings" pitchFamily="2" charset="2"/>
              <a:buChar char="v"/>
            </a:pPr>
            <a:r>
              <a:rPr lang="en-CA" sz="2000" dirty="0" smtClean="0"/>
              <a:t>Hopelessness</a:t>
            </a:r>
          </a:p>
          <a:p>
            <a:pPr marL="742950" lvl="1" indent="-285750">
              <a:buFont typeface="Wingdings" pitchFamily="2" charset="2"/>
              <a:buChar char="v"/>
            </a:pPr>
            <a:r>
              <a:rPr lang="en-CA" sz="2000" dirty="0" smtClean="0"/>
              <a:t>Loneliness</a:t>
            </a:r>
          </a:p>
          <a:p>
            <a:pPr marL="742950" lvl="1" indent="-285750">
              <a:buFont typeface="Wingdings" pitchFamily="2" charset="2"/>
              <a:buChar char="v"/>
            </a:pPr>
            <a:r>
              <a:rPr lang="en-CA" sz="2000" dirty="0" smtClean="0"/>
              <a:t>New Experience</a:t>
            </a:r>
          </a:p>
          <a:p>
            <a:pPr marL="742950" lvl="1" indent="-285750">
              <a:buFont typeface="Wingdings" pitchFamily="2" charset="2"/>
              <a:buChar char="v"/>
            </a:pPr>
            <a:r>
              <a:rPr lang="en-CA" sz="2000" dirty="0" smtClean="0"/>
              <a:t>Shared experience</a:t>
            </a:r>
          </a:p>
          <a:p>
            <a:pPr marL="742950" lvl="1" indent="-285750">
              <a:buFont typeface="Wingdings" pitchFamily="2" charset="2"/>
              <a:buChar char="v"/>
            </a:pPr>
            <a:r>
              <a:rPr lang="en-CA" sz="2000" dirty="0" smtClean="0"/>
              <a:t>Boredom</a:t>
            </a:r>
          </a:p>
          <a:p>
            <a:pPr marL="742950" lvl="1" indent="-285750">
              <a:buFont typeface="Wingdings" pitchFamily="2" charset="2"/>
              <a:buChar char="v"/>
            </a:pPr>
            <a:r>
              <a:rPr lang="en-CA" sz="2000" dirty="0" smtClean="0"/>
              <a:t>Self-pity</a:t>
            </a:r>
          </a:p>
          <a:p>
            <a:pPr marL="742950" lvl="1" indent="-285750">
              <a:buFont typeface="Wingdings" pitchFamily="2" charset="2"/>
              <a:buChar char="v"/>
            </a:pPr>
            <a:r>
              <a:rPr lang="en-CA" sz="2000" dirty="0" smtClean="0"/>
              <a:t>Fear</a:t>
            </a:r>
          </a:p>
          <a:p>
            <a:pPr marL="742950" lvl="1" indent="-285750">
              <a:buFont typeface="Wingdings" pitchFamily="2" charset="2"/>
              <a:buChar char="v"/>
            </a:pPr>
            <a:r>
              <a:rPr lang="en-CA" sz="2000" dirty="0" smtClean="0"/>
              <a:t>Confusion</a:t>
            </a:r>
          </a:p>
          <a:p>
            <a:pPr marL="742950" lvl="1" indent="-285750">
              <a:buFont typeface="Wingdings" pitchFamily="2" charset="2"/>
              <a:buChar char="v"/>
            </a:pPr>
            <a:r>
              <a:rPr lang="en-CA" sz="2000" dirty="0" smtClean="0"/>
              <a:t>Sadness</a:t>
            </a:r>
          </a:p>
          <a:p>
            <a:pPr marL="742950" lvl="1" indent="-285750">
              <a:buFont typeface="Wingdings" pitchFamily="2" charset="2"/>
              <a:buChar char="v"/>
            </a:pPr>
            <a:r>
              <a:rPr lang="en-CA" sz="2000" dirty="0" smtClean="0"/>
              <a:t>Isolation</a:t>
            </a:r>
          </a:p>
          <a:p>
            <a:pPr marL="742950" lvl="1" indent="-285750">
              <a:buFont typeface="Wingdings" pitchFamily="2" charset="2"/>
              <a:buChar char="v"/>
            </a:pPr>
            <a:r>
              <a:rPr lang="en-CA" sz="2000" dirty="0" smtClean="0"/>
              <a:t>Humiliation</a:t>
            </a:r>
          </a:p>
          <a:p>
            <a:pPr marL="742950" lvl="1" indent="-285750">
              <a:buFont typeface="Wingdings" pitchFamily="2" charset="2"/>
              <a:buChar char="v"/>
            </a:pPr>
            <a:r>
              <a:rPr lang="en-CA" sz="2000" dirty="0" smtClean="0"/>
              <a:t>Not feeling well (sick, tired, hungry, </a:t>
            </a:r>
            <a:r>
              <a:rPr lang="en-CA" sz="2000" dirty="0" err="1" smtClean="0"/>
              <a:t>etc</a:t>
            </a:r>
            <a:r>
              <a:rPr lang="en-CA" sz="2000" dirty="0" smtClean="0"/>
              <a:t>)</a:t>
            </a:r>
          </a:p>
          <a:p>
            <a:pPr marL="742950" lvl="1" indent="-285750">
              <a:buFont typeface="Wingdings" pitchFamily="2" charset="2"/>
              <a:buChar char="v"/>
            </a:pPr>
            <a:r>
              <a:rPr lang="en-CA" sz="2000" dirty="0" smtClean="0"/>
              <a:t>Spiritually weak </a:t>
            </a:r>
            <a:endParaRPr lang="en-CA" sz="2000" dirty="0"/>
          </a:p>
        </p:txBody>
      </p:sp>
    </p:spTree>
    <p:extLst>
      <p:ext uri="{BB962C8B-B14F-4D97-AF65-F5344CB8AC3E}">
        <p14:creationId xmlns:p14="http://schemas.microsoft.com/office/powerpoint/2010/main" val="3273286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753" y="19270"/>
            <a:ext cx="10306504" cy="685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4416" y="332656"/>
            <a:ext cx="7488832" cy="5940088"/>
          </a:xfrm>
          <a:prstGeom prst="rect">
            <a:avLst/>
          </a:prstGeom>
          <a:noFill/>
        </p:spPr>
        <p:txBody>
          <a:bodyPr wrap="square" rtlCol="0">
            <a:spAutoFit/>
          </a:bodyPr>
          <a:lstStyle/>
          <a:p>
            <a:pPr marL="742950" lvl="1" indent="-285750">
              <a:buFont typeface="Wingdings" pitchFamily="2" charset="2"/>
              <a:buChar char="v"/>
            </a:pPr>
            <a:r>
              <a:rPr lang="en-CA" sz="2000" dirty="0" smtClean="0"/>
              <a:t>Temporarily feel good</a:t>
            </a:r>
          </a:p>
          <a:p>
            <a:pPr marL="742950" lvl="1" indent="-285750">
              <a:buFont typeface="Wingdings" pitchFamily="2" charset="2"/>
              <a:buChar char="v"/>
            </a:pPr>
            <a:r>
              <a:rPr lang="en-CA" sz="2000" dirty="0"/>
              <a:t>Temporarily </a:t>
            </a:r>
            <a:r>
              <a:rPr lang="en-CA" sz="2000" dirty="0" smtClean="0"/>
              <a:t>feel </a:t>
            </a:r>
            <a:r>
              <a:rPr lang="en-CA" sz="2000" dirty="0"/>
              <a:t>better</a:t>
            </a:r>
          </a:p>
          <a:p>
            <a:pPr marL="742950" lvl="1" indent="-285750">
              <a:buFont typeface="Wingdings" pitchFamily="2" charset="2"/>
              <a:buChar char="v"/>
            </a:pPr>
            <a:r>
              <a:rPr lang="en-CA" sz="2000" dirty="0" smtClean="0"/>
              <a:t>Curious</a:t>
            </a:r>
          </a:p>
          <a:p>
            <a:pPr marL="742950" lvl="1" indent="-285750">
              <a:buFont typeface="Wingdings" pitchFamily="2" charset="2"/>
              <a:buChar char="v"/>
            </a:pPr>
            <a:r>
              <a:rPr lang="en-CA" sz="2000" dirty="0" smtClean="0"/>
              <a:t>Peer pressure</a:t>
            </a:r>
          </a:p>
          <a:p>
            <a:pPr marL="742950" lvl="1" indent="-285750">
              <a:buFont typeface="Wingdings" pitchFamily="2" charset="2"/>
              <a:buChar char="v"/>
            </a:pPr>
            <a:r>
              <a:rPr lang="en-CA" sz="2000" dirty="0" smtClean="0"/>
              <a:t>Anxiety/Worry</a:t>
            </a:r>
          </a:p>
          <a:p>
            <a:pPr marL="742950" lvl="1" indent="-285750">
              <a:buFont typeface="Wingdings" pitchFamily="2" charset="2"/>
              <a:buChar char="v"/>
            </a:pPr>
            <a:r>
              <a:rPr lang="en-CA" sz="2000" dirty="0" smtClean="0"/>
              <a:t>Depression</a:t>
            </a:r>
          </a:p>
          <a:p>
            <a:pPr marL="742950" lvl="1" indent="-285750">
              <a:buFont typeface="Wingdings" pitchFamily="2" charset="2"/>
              <a:buChar char="v"/>
            </a:pPr>
            <a:r>
              <a:rPr lang="en-CA" sz="2000" dirty="0" smtClean="0"/>
              <a:t>Hopelessness</a:t>
            </a:r>
          </a:p>
          <a:p>
            <a:pPr marL="742950" lvl="1" indent="-285750">
              <a:buFont typeface="Wingdings" pitchFamily="2" charset="2"/>
              <a:buChar char="v"/>
            </a:pPr>
            <a:r>
              <a:rPr lang="en-CA" sz="2000" dirty="0" smtClean="0"/>
              <a:t>Loneliness</a:t>
            </a:r>
          </a:p>
          <a:p>
            <a:pPr marL="742950" lvl="1" indent="-285750">
              <a:buFont typeface="Wingdings" pitchFamily="2" charset="2"/>
              <a:buChar char="v"/>
            </a:pPr>
            <a:r>
              <a:rPr lang="en-CA" sz="2000" dirty="0" smtClean="0"/>
              <a:t>New Experience</a:t>
            </a:r>
          </a:p>
          <a:p>
            <a:pPr marL="742950" lvl="1" indent="-285750">
              <a:buFont typeface="Wingdings" pitchFamily="2" charset="2"/>
              <a:buChar char="v"/>
            </a:pPr>
            <a:r>
              <a:rPr lang="en-CA" sz="2000" dirty="0" smtClean="0"/>
              <a:t>Shared experience</a:t>
            </a:r>
          </a:p>
          <a:p>
            <a:pPr marL="742950" lvl="1" indent="-285750">
              <a:buFont typeface="Wingdings" pitchFamily="2" charset="2"/>
              <a:buChar char="v"/>
            </a:pPr>
            <a:r>
              <a:rPr lang="en-CA" sz="2000" dirty="0" smtClean="0"/>
              <a:t>Boredom</a:t>
            </a:r>
          </a:p>
          <a:p>
            <a:pPr marL="742950" lvl="1" indent="-285750">
              <a:buFont typeface="Wingdings" pitchFamily="2" charset="2"/>
              <a:buChar char="v"/>
            </a:pPr>
            <a:r>
              <a:rPr lang="en-CA" sz="2000" dirty="0" smtClean="0"/>
              <a:t>Self-pity</a:t>
            </a:r>
          </a:p>
          <a:p>
            <a:pPr marL="742950" lvl="1" indent="-285750">
              <a:buFont typeface="Wingdings" pitchFamily="2" charset="2"/>
              <a:buChar char="v"/>
            </a:pPr>
            <a:r>
              <a:rPr lang="en-CA" sz="2000" dirty="0" smtClean="0"/>
              <a:t>Fear</a:t>
            </a:r>
          </a:p>
          <a:p>
            <a:pPr marL="742950" lvl="1" indent="-285750">
              <a:buFont typeface="Wingdings" pitchFamily="2" charset="2"/>
              <a:buChar char="v"/>
            </a:pPr>
            <a:r>
              <a:rPr lang="en-CA" sz="2000" dirty="0" smtClean="0"/>
              <a:t>Confusion</a:t>
            </a:r>
          </a:p>
          <a:p>
            <a:pPr marL="742950" lvl="1" indent="-285750">
              <a:buFont typeface="Wingdings" pitchFamily="2" charset="2"/>
              <a:buChar char="v"/>
            </a:pPr>
            <a:r>
              <a:rPr lang="en-CA" sz="2000" dirty="0" smtClean="0"/>
              <a:t>Sadness</a:t>
            </a:r>
          </a:p>
          <a:p>
            <a:pPr marL="742950" lvl="1" indent="-285750">
              <a:buFont typeface="Wingdings" pitchFamily="2" charset="2"/>
              <a:buChar char="v"/>
            </a:pPr>
            <a:r>
              <a:rPr lang="en-CA" sz="2000" dirty="0" smtClean="0"/>
              <a:t>Isolation</a:t>
            </a:r>
          </a:p>
          <a:p>
            <a:pPr marL="742950" lvl="1" indent="-285750">
              <a:buFont typeface="Wingdings" pitchFamily="2" charset="2"/>
              <a:buChar char="v"/>
            </a:pPr>
            <a:r>
              <a:rPr lang="en-CA" sz="2000" dirty="0" smtClean="0"/>
              <a:t>Humiliation</a:t>
            </a:r>
          </a:p>
          <a:p>
            <a:pPr marL="742950" lvl="1" indent="-285750">
              <a:buFont typeface="Wingdings" pitchFamily="2" charset="2"/>
              <a:buChar char="v"/>
            </a:pPr>
            <a:r>
              <a:rPr lang="en-CA" sz="2000" dirty="0" smtClean="0"/>
              <a:t>Not feeling well (sick, tired, hungry, </a:t>
            </a:r>
            <a:r>
              <a:rPr lang="en-CA" sz="2000" dirty="0" err="1" smtClean="0"/>
              <a:t>etc</a:t>
            </a:r>
            <a:r>
              <a:rPr lang="en-CA" sz="2000" dirty="0" smtClean="0"/>
              <a:t>)</a:t>
            </a:r>
          </a:p>
          <a:p>
            <a:pPr marL="742950" lvl="1" indent="-285750">
              <a:buFont typeface="Wingdings" pitchFamily="2" charset="2"/>
              <a:buChar char="v"/>
            </a:pPr>
            <a:r>
              <a:rPr lang="en-CA" sz="2000" dirty="0" smtClean="0"/>
              <a:t>Spiritually weak </a:t>
            </a:r>
            <a:endParaRPr lang="en-CA" sz="2000" dirty="0"/>
          </a:p>
        </p:txBody>
      </p:sp>
      <p:sp>
        <p:nvSpPr>
          <p:cNvPr id="3" name="TextBox 2"/>
          <p:cNvSpPr txBox="1"/>
          <p:nvPr/>
        </p:nvSpPr>
        <p:spPr>
          <a:xfrm>
            <a:off x="5940152" y="476672"/>
            <a:ext cx="1796952" cy="4832092"/>
          </a:xfrm>
          <a:prstGeom prst="rect">
            <a:avLst/>
          </a:prstGeom>
          <a:blipFill>
            <a:blip r:embed="rId4">
              <a:extLst>
                <a:ext uri="{BEBA8EAE-BF5A-486C-A8C5-ECC9F3942E4B}">
                  <a14:imgProps xmlns:a14="http://schemas.microsoft.com/office/drawing/2010/main">
                    <a14:imgLayer r:embed="rId5">
                      <a14:imgEffect>
                        <a14:sharpenSoften amount="47000"/>
                      </a14:imgEffect>
                    </a14:imgLayer>
                  </a14:imgProps>
                </a:ext>
              </a:extLst>
            </a:blip>
            <a:tile tx="0" ty="0" sx="100000" sy="100000" flip="none" algn="tl"/>
          </a:blipFill>
          <a:effectLst>
            <a:outerShdw blurRad="50800" dist="38100" dir="8100000" algn="tr" rotWithShape="0">
              <a:prstClr val="black">
                <a:alpha val="40000"/>
              </a:prstClr>
            </a:outerShdw>
          </a:effectLst>
        </p:spPr>
        <p:txBody>
          <a:bodyPr wrap="square" rtlCol="0">
            <a:spAutoFit/>
          </a:bodyPr>
          <a:lstStyle/>
          <a:p>
            <a:r>
              <a:rPr lang="en-CA" sz="4400" dirty="0" smtClean="0">
                <a:solidFill>
                  <a:srgbClr val="C00000"/>
                </a:solidFill>
                <a:latin typeface="Baskerville Old Face" panose="02020602080505020303" pitchFamily="18" charset="0"/>
              </a:rPr>
              <a:t>Are we there for each other, for our kids?</a:t>
            </a:r>
            <a:endParaRPr lang="en-CA" sz="4400" dirty="0">
              <a:solidFill>
                <a:srgbClr val="C00000"/>
              </a:solidFill>
              <a:latin typeface="Baskerville Old Face" panose="02020602080505020303" pitchFamily="18" charset="0"/>
            </a:endParaRPr>
          </a:p>
        </p:txBody>
      </p:sp>
    </p:spTree>
    <p:extLst>
      <p:ext uri="{BB962C8B-B14F-4D97-AF65-F5344CB8AC3E}">
        <p14:creationId xmlns:p14="http://schemas.microsoft.com/office/powerpoint/2010/main" val="32546712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404664"/>
            <a:ext cx="1170833" cy="5991768"/>
          </a:xfrm>
          <a:prstGeom prst="rect">
            <a:avLst/>
          </a:prstGeom>
          <a:solidFill>
            <a:srgbClr val="92D050"/>
          </a:solidFill>
          <a:ln>
            <a:solidFill>
              <a:srgbClr val="92D050"/>
            </a:solidFill>
          </a:ln>
        </p:spPr>
        <p:txBody>
          <a:bodyPr vert="wordArtVert" wrap="none" rtlCol="0">
            <a:spAutoFit/>
          </a:bodyPr>
          <a:lstStyle/>
          <a:p>
            <a:r>
              <a:rPr lang="en-CA" sz="5400" dirty="0" smtClean="0"/>
              <a:t>CAUSES</a:t>
            </a:r>
            <a:endParaRPr lang="en-CA" sz="5400" dirty="0"/>
          </a:p>
        </p:txBody>
      </p:sp>
      <p:sp>
        <p:nvSpPr>
          <p:cNvPr id="3" name="TextBox 2"/>
          <p:cNvSpPr txBox="1"/>
          <p:nvPr/>
        </p:nvSpPr>
        <p:spPr>
          <a:xfrm>
            <a:off x="1619672" y="3068960"/>
            <a:ext cx="648072" cy="1569660"/>
          </a:xfrm>
          <a:prstGeom prst="rect">
            <a:avLst/>
          </a:prstGeom>
          <a:noFill/>
        </p:spPr>
        <p:txBody>
          <a:bodyPr wrap="square" rtlCol="0">
            <a:spAutoFit/>
          </a:bodyPr>
          <a:lstStyle/>
          <a:p>
            <a:r>
              <a:rPr lang="en-CA" sz="9600" dirty="0" smtClean="0"/>
              <a:t>?</a:t>
            </a:r>
            <a:endParaRPr lang="en-CA" sz="9600" dirty="0"/>
          </a:p>
        </p:txBody>
      </p:sp>
      <p:sp>
        <p:nvSpPr>
          <p:cNvPr id="4" name="TextBox 3"/>
          <p:cNvSpPr txBox="1"/>
          <p:nvPr/>
        </p:nvSpPr>
        <p:spPr>
          <a:xfrm>
            <a:off x="7415567" y="4103016"/>
            <a:ext cx="755335" cy="1569660"/>
          </a:xfrm>
          <a:prstGeom prst="rect">
            <a:avLst/>
          </a:prstGeom>
          <a:noFill/>
        </p:spPr>
        <p:txBody>
          <a:bodyPr wrap="none" rtlCol="0">
            <a:spAutoFit/>
          </a:bodyPr>
          <a:lstStyle/>
          <a:p>
            <a:r>
              <a:rPr lang="en-CA" sz="9600" dirty="0" smtClean="0"/>
              <a:t>?</a:t>
            </a:r>
            <a:endParaRPr lang="en-CA" sz="9600" dirty="0"/>
          </a:p>
        </p:txBody>
      </p:sp>
      <p:sp>
        <p:nvSpPr>
          <p:cNvPr id="5" name="TextBox 4"/>
          <p:cNvSpPr txBox="1"/>
          <p:nvPr/>
        </p:nvSpPr>
        <p:spPr>
          <a:xfrm>
            <a:off x="1039976" y="764704"/>
            <a:ext cx="648072" cy="1569660"/>
          </a:xfrm>
          <a:prstGeom prst="rect">
            <a:avLst/>
          </a:prstGeom>
          <a:noFill/>
        </p:spPr>
        <p:txBody>
          <a:bodyPr wrap="square" rtlCol="0">
            <a:spAutoFit/>
          </a:bodyPr>
          <a:lstStyle/>
          <a:p>
            <a:r>
              <a:rPr lang="en-CA" sz="9600" dirty="0" smtClean="0"/>
              <a:t>?</a:t>
            </a:r>
            <a:endParaRPr lang="en-CA" sz="9600" dirty="0"/>
          </a:p>
        </p:txBody>
      </p:sp>
      <p:sp>
        <p:nvSpPr>
          <p:cNvPr id="6" name="TextBox 5"/>
          <p:cNvSpPr txBox="1"/>
          <p:nvPr/>
        </p:nvSpPr>
        <p:spPr>
          <a:xfrm>
            <a:off x="971600" y="4791020"/>
            <a:ext cx="648072" cy="1569660"/>
          </a:xfrm>
          <a:prstGeom prst="rect">
            <a:avLst/>
          </a:prstGeom>
          <a:noFill/>
        </p:spPr>
        <p:txBody>
          <a:bodyPr wrap="square" rtlCol="0">
            <a:spAutoFit/>
          </a:bodyPr>
          <a:lstStyle/>
          <a:p>
            <a:r>
              <a:rPr lang="en-CA" sz="9600" dirty="0" smtClean="0"/>
              <a:t>?</a:t>
            </a:r>
            <a:endParaRPr lang="en-CA" sz="9600" dirty="0"/>
          </a:p>
        </p:txBody>
      </p:sp>
      <p:sp>
        <p:nvSpPr>
          <p:cNvPr id="7" name="TextBox 6"/>
          <p:cNvSpPr txBox="1"/>
          <p:nvPr/>
        </p:nvSpPr>
        <p:spPr>
          <a:xfrm>
            <a:off x="5580112" y="1737609"/>
            <a:ext cx="648072" cy="1569660"/>
          </a:xfrm>
          <a:prstGeom prst="rect">
            <a:avLst/>
          </a:prstGeom>
          <a:noFill/>
        </p:spPr>
        <p:txBody>
          <a:bodyPr wrap="square" rtlCol="0">
            <a:spAutoFit/>
          </a:bodyPr>
          <a:lstStyle/>
          <a:p>
            <a:r>
              <a:rPr lang="en-CA" sz="9600" dirty="0" smtClean="0"/>
              <a:t>?</a:t>
            </a:r>
            <a:endParaRPr lang="en-CA" sz="9600" dirty="0"/>
          </a:p>
        </p:txBody>
      </p:sp>
      <p:sp>
        <p:nvSpPr>
          <p:cNvPr id="8" name="TextBox 7"/>
          <p:cNvSpPr txBox="1"/>
          <p:nvPr/>
        </p:nvSpPr>
        <p:spPr>
          <a:xfrm>
            <a:off x="7596336" y="980728"/>
            <a:ext cx="648072" cy="1569660"/>
          </a:xfrm>
          <a:prstGeom prst="rect">
            <a:avLst/>
          </a:prstGeom>
          <a:noFill/>
        </p:spPr>
        <p:txBody>
          <a:bodyPr wrap="square" rtlCol="0">
            <a:spAutoFit/>
          </a:bodyPr>
          <a:lstStyle/>
          <a:p>
            <a:r>
              <a:rPr lang="en-CA" sz="9600" dirty="0" smtClean="0"/>
              <a:t>?</a:t>
            </a:r>
            <a:endParaRPr lang="en-CA" sz="9600" dirty="0"/>
          </a:p>
        </p:txBody>
      </p:sp>
    </p:spTree>
    <p:extLst>
      <p:ext uri="{BB962C8B-B14F-4D97-AF65-F5344CB8AC3E}">
        <p14:creationId xmlns:p14="http://schemas.microsoft.com/office/powerpoint/2010/main" val="16257213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908719"/>
            <a:ext cx="8176918" cy="769441"/>
          </a:xfrm>
          <a:prstGeom prst="rect">
            <a:avLst/>
          </a:prstGeom>
          <a:solidFill>
            <a:schemeClr val="tx2">
              <a:lumMod val="40000"/>
              <a:lumOff val="60000"/>
            </a:schemeClr>
          </a:solidFill>
          <a:ln w="50800">
            <a:solidFill>
              <a:schemeClr val="tx1"/>
            </a:solidFill>
          </a:ln>
        </p:spPr>
        <p:txBody>
          <a:bodyPr wrap="none" rtlCol="0">
            <a:spAutoFit/>
          </a:bodyPr>
          <a:lstStyle/>
          <a:p>
            <a:r>
              <a:rPr lang="en-CA" sz="4400" dirty="0" err="1" smtClean="0">
                <a:latin typeface="Biondi" panose="02000505030000020004" pitchFamily="2" charset="0"/>
                <a:cs typeface="Aharoni" panose="02010803020104030203" pitchFamily="2" charset="-79"/>
              </a:rPr>
              <a:t>Biopsychosocialspiritual</a:t>
            </a:r>
            <a:endParaRPr lang="en-CA" sz="4400" dirty="0">
              <a:latin typeface="Biondi" panose="02000505030000020004" pitchFamily="2" charset="0"/>
              <a:cs typeface="Aharoni" panose="02010803020104030203" pitchFamily="2" charset="-79"/>
            </a:endParaRPr>
          </a:p>
        </p:txBody>
      </p:sp>
      <p:pic>
        <p:nvPicPr>
          <p:cNvPr id="5122" name="Picture 2"/>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875676" y="2492896"/>
            <a:ext cx="3064475" cy="2932670"/>
          </a:xfrm>
          <a:prstGeom prst="rect">
            <a:avLst/>
          </a:prstGeom>
          <a:noFill/>
          <a:ln w="508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46624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000" y="-51743"/>
            <a:ext cx="9148000" cy="706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5616" y="2420888"/>
            <a:ext cx="7487306" cy="1323439"/>
          </a:xfrm>
          <a:prstGeom prst="rect">
            <a:avLst/>
          </a:prstGeom>
          <a:noFill/>
        </p:spPr>
        <p:txBody>
          <a:bodyPr wrap="none" rtlCol="0">
            <a:spAutoFit/>
          </a:bodyPr>
          <a:lstStyle/>
          <a:p>
            <a:r>
              <a:rPr lang="en-CA" sz="8000" dirty="0" err="1" smtClean="0">
                <a:solidFill>
                  <a:srgbClr val="FF0000"/>
                </a:solidFill>
              </a:rPr>
              <a:t>BIO</a:t>
            </a:r>
            <a:r>
              <a:rPr lang="en-CA" sz="5400" dirty="0" err="1" smtClean="0"/>
              <a:t>psychosocialspiritual</a:t>
            </a:r>
            <a:endParaRPr lang="en-CA" sz="5400" dirty="0"/>
          </a:p>
        </p:txBody>
      </p:sp>
    </p:spTree>
    <p:extLst>
      <p:ext uri="{BB962C8B-B14F-4D97-AF65-F5344CB8AC3E}">
        <p14:creationId xmlns:p14="http://schemas.microsoft.com/office/powerpoint/2010/main" val="18390167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33"/>
          <p:cNvGrpSpPr>
            <a:grpSpLocks/>
          </p:cNvGrpSpPr>
          <p:nvPr/>
        </p:nvGrpSpPr>
        <p:grpSpPr bwMode="auto">
          <a:xfrm>
            <a:off x="0" y="0"/>
            <a:ext cx="9144000" cy="6858000"/>
            <a:chOff x="0" y="0"/>
            <a:chExt cx="5760" cy="4320"/>
          </a:xfrm>
        </p:grpSpPr>
        <p:pic>
          <p:nvPicPr>
            <p:cNvPr id="60419" name="Picture 29" descr="DA + 5H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2" descr="Untitl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16"/>
              <a:ext cx="1529" cy="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7988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63" y="-92898"/>
            <a:ext cx="9566259" cy="695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16216" y="548680"/>
            <a:ext cx="2374946" cy="2585323"/>
          </a:xfrm>
          <a:prstGeom prst="rect">
            <a:avLst/>
          </a:prstGeom>
          <a:noFill/>
        </p:spPr>
        <p:txBody>
          <a:bodyPr wrap="none" rtlCol="0">
            <a:spAutoFit/>
          </a:bodyPr>
          <a:lstStyle/>
          <a:p>
            <a:r>
              <a:rPr lang="en-CA" sz="5400" dirty="0" smtClean="0"/>
              <a:t>One </a:t>
            </a:r>
          </a:p>
          <a:p>
            <a:r>
              <a:rPr lang="en-CA" sz="5400" dirty="0" smtClean="0"/>
              <a:t>Trillion </a:t>
            </a:r>
          </a:p>
          <a:p>
            <a:r>
              <a:rPr lang="en-CA" sz="5400" dirty="0" smtClean="0"/>
              <a:t>Pennies</a:t>
            </a:r>
            <a:endParaRPr lang="en-CA" sz="5400" dirty="0"/>
          </a:p>
        </p:txBody>
      </p:sp>
    </p:spTree>
    <p:extLst>
      <p:ext uri="{BB962C8B-B14F-4D97-AF65-F5344CB8AC3E}">
        <p14:creationId xmlns:p14="http://schemas.microsoft.com/office/powerpoint/2010/main" val="22306781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85000"/>
          </a:schemeClr>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128"/>
            <a:ext cx="7598794" cy="683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23928" y="1196752"/>
            <a:ext cx="3825086" cy="1754326"/>
          </a:xfrm>
          <a:prstGeom prst="rect">
            <a:avLst/>
          </a:prstGeom>
          <a:noFill/>
        </p:spPr>
        <p:txBody>
          <a:bodyPr wrap="none" rtlCol="0">
            <a:spAutoFit/>
          </a:bodyPr>
          <a:lstStyle/>
          <a:p>
            <a:r>
              <a:rPr lang="en-CA" sz="5400" dirty="0" smtClean="0"/>
              <a:t>1 Quadrillion</a:t>
            </a:r>
          </a:p>
          <a:p>
            <a:r>
              <a:rPr lang="en-CA" sz="5400" dirty="0" smtClean="0"/>
              <a:t>Connections</a:t>
            </a:r>
            <a:endParaRPr lang="en-CA" sz="5400" dirty="0"/>
          </a:p>
        </p:txBody>
      </p:sp>
    </p:spTree>
    <p:extLst>
      <p:ext uri="{BB962C8B-B14F-4D97-AF65-F5344CB8AC3E}">
        <p14:creationId xmlns:p14="http://schemas.microsoft.com/office/powerpoint/2010/main" val="36118757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33"/>
          <p:cNvGrpSpPr>
            <a:grpSpLocks/>
          </p:cNvGrpSpPr>
          <p:nvPr/>
        </p:nvGrpSpPr>
        <p:grpSpPr bwMode="auto">
          <a:xfrm>
            <a:off x="0" y="0"/>
            <a:ext cx="9144000" cy="6858000"/>
            <a:chOff x="0" y="0"/>
            <a:chExt cx="5760" cy="4320"/>
          </a:xfrm>
        </p:grpSpPr>
        <p:pic>
          <p:nvPicPr>
            <p:cNvPr id="60419" name="Picture 29" descr="DA + 5H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2" descr="Untitl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16"/>
              <a:ext cx="1529" cy="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563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02613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260647"/>
            <a:ext cx="8343299"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4800" dirty="0" smtClean="0">
                <a:solidFill>
                  <a:schemeClr val="tx1">
                    <a:lumMod val="95000"/>
                    <a:lumOff val="5000"/>
                  </a:schemeClr>
                </a:solidFill>
              </a:rPr>
              <a:t>“Only “others” have problems…”</a:t>
            </a:r>
            <a:endParaRPr lang="en-CA" sz="4800" dirty="0">
              <a:solidFill>
                <a:schemeClr val="tx1">
                  <a:lumMod val="95000"/>
                  <a:lumOff val="5000"/>
                </a:schemeClr>
              </a:solidFill>
            </a:endParaRPr>
          </a:p>
        </p:txBody>
      </p:sp>
    </p:spTree>
    <p:extLst>
      <p:ext uri="{BB962C8B-B14F-4D97-AF65-F5344CB8AC3E}">
        <p14:creationId xmlns:p14="http://schemas.microsoft.com/office/powerpoint/2010/main" val="1065824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60418" name="Group 33"/>
          <p:cNvGrpSpPr>
            <a:grpSpLocks/>
          </p:cNvGrpSpPr>
          <p:nvPr/>
        </p:nvGrpSpPr>
        <p:grpSpPr bwMode="auto">
          <a:xfrm>
            <a:off x="2694832" y="1988840"/>
            <a:ext cx="3952977" cy="3168352"/>
            <a:chOff x="0" y="0"/>
            <a:chExt cx="5760" cy="4320"/>
          </a:xfrm>
        </p:grpSpPr>
        <p:pic>
          <p:nvPicPr>
            <p:cNvPr id="60419" name="Picture 29" descr="DA + 5H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2" descr="Untitl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16"/>
              <a:ext cx="1529" cy="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924" y="4955960"/>
            <a:ext cx="2477076" cy="190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833"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93219" y="714674"/>
            <a:ext cx="3027367" cy="769441"/>
          </a:xfrm>
          <a:prstGeom prst="rect">
            <a:avLst/>
          </a:prstGeom>
          <a:noFill/>
        </p:spPr>
        <p:txBody>
          <a:bodyPr wrap="none" rtlCol="0">
            <a:spAutoFit/>
          </a:bodyPr>
          <a:lstStyle/>
          <a:p>
            <a:r>
              <a:rPr lang="en-CA" sz="4400" dirty="0" smtClean="0">
                <a:latin typeface="Brush Script MT" pitchFamily="66" charset="0"/>
              </a:rPr>
              <a:t>Fine balance…</a:t>
            </a:r>
            <a:endParaRPr lang="en-CA" sz="4400" dirty="0">
              <a:latin typeface="Brush Script MT" pitchFamily="66" charset="0"/>
            </a:endParaRPr>
          </a:p>
        </p:txBody>
      </p:sp>
    </p:spTree>
    <p:extLst>
      <p:ext uri="{BB962C8B-B14F-4D97-AF65-F5344CB8AC3E}">
        <p14:creationId xmlns:p14="http://schemas.microsoft.com/office/powerpoint/2010/main" val="237843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1724025"/>
            <a:ext cx="4972050" cy="34099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311238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2204864"/>
            <a:ext cx="585787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03648" y="1340768"/>
            <a:ext cx="6512571" cy="584775"/>
          </a:xfrm>
          <a:prstGeom prst="rect">
            <a:avLst/>
          </a:prstGeom>
          <a:noFill/>
        </p:spPr>
        <p:txBody>
          <a:bodyPr wrap="square" rtlCol="0">
            <a:spAutoFit/>
          </a:bodyPr>
          <a:lstStyle/>
          <a:p>
            <a:r>
              <a:rPr lang="en-US" sz="3200" dirty="0"/>
              <a:t>“Our actions influence connections”</a:t>
            </a:r>
          </a:p>
        </p:txBody>
      </p:sp>
    </p:spTree>
    <p:extLst>
      <p:ext uri="{BB962C8B-B14F-4D97-AF65-F5344CB8AC3E}">
        <p14:creationId xmlns:p14="http://schemas.microsoft.com/office/powerpoint/2010/main" val="42551629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6128943" cy="345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789040"/>
            <a:ext cx="4104456" cy="2922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4365104"/>
            <a:ext cx="3600400" cy="1446550"/>
          </a:xfrm>
          <a:prstGeom prst="rect">
            <a:avLst/>
          </a:prstGeom>
          <a:noFill/>
        </p:spPr>
        <p:txBody>
          <a:bodyPr wrap="square" rtlCol="0">
            <a:spAutoFit/>
          </a:bodyPr>
          <a:lstStyle/>
          <a:p>
            <a:r>
              <a:rPr lang="en-CA" sz="4400" i="1" dirty="0" smtClean="0">
                <a:solidFill>
                  <a:schemeClr val="tx1">
                    <a:lumMod val="65000"/>
                    <a:lumOff val="35000"/>
                  </a:schemeClr>
                </a:solidFill>
              </a:rPr>
              <a:t>“…that much </a:t>
            </a:r>
          </a:p>
          <a:p>
            <a:r>
              <a:rPr lang="en-CA" sz="4400" i="1" dirty="0">
                <a:solidFill>
                  <a:schemeClr val="tx1">
                    <a:lumMod val="65000"/>
                    <a:lumOff val="35000"/>
                  </a:schemeClr>
                </a:solidFill>
              </a:rPr>
              <a:t>h</a:t>
            </a:r>
            <a:r>
              <a:rPr lang="en-CA" sz="4400" i="1" dirty="0" smtClean="0">
                <a:solidFill>
                  <a:schemeClr val="tx1">
                    <a:lumMod val="65000"/>
                    <a:lumOff val="35000"/>
                  </a:schemeClr>
                </a:solidFill>
              </a:rPr>
              <a:t>arder…”</a:t>
            </a:r>
            <a:endParaRPr lang="en-CA" sz="4400" i="1" dirty="0">
              <a:solidFill>
                <a:schemeClr val="tx1">
                  <a:lumMod val="65000"/>
                  <a:lumOff val="35000"/>
                </a:schemeClr>
              </a:solidFill>
            </a:endParaRPr>
          </a:p>
        </p:txBody>
      </p:sp>
      <p:pic>
        <p:nvPicPr>
          <p:cNvPr id="9" name="Picture 2"/>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5490" y="153604"/>
            <a:ext cx="2408510" cy="335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570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000" y="-51743"/>
            <a:ext cx="9148000" cy="706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5616" y="2420888"/>
            <a:ext cx="7487306" cy="1323439"/>
          </a:xfrm>
          <a:prstGeom prst="rect">
            <a:avLst/>
          </a:prstGeom>
          <a:noFill/>
        </p:spPr>
        <p:txBody>
          <a:bodyPr wrap="none" rtlCol="0">
            <a:spAutoFit/>
          </a:bodyPr>
          <a:lstStyle/>
          <a:p>
            <a:r>
              <a:rPr lang="en-CA" sz="8000" dirty="0" err="1" smtClean="0">
                <a:solidFill>
                  <a:srgbClr val="FF0000"/>
                </a:solidFill>
              </a:rPr>
              <a:t>BIO</a:t>
            </a:r>
            <a:r>
              <a:rPr lang="en-CA" sz="5400" dirty="0" err="1" smtClean="0"/>
              <a:t>psychosocialspiritual</a:t>
            </a:r>
            <a:endParaRPr lang="en-CA" sz="5400" dirty="0"/>
          </a:p>
        </p:txBody>
      </p:sp>
      <p:sp>
        <p:nvSpPr>
          <p:cNvPr id="3" name="TextBox 2"/>
          <p:cNvSpPr txBox="1"/>
          <p:nvPr/>
        </p:nvSpPr>
        <p:spPr>
          <a:xfrm>
            <a:off x="3131840" y="4221088"/>
            <a:ext cx="3384376" cy="830997"/>
          </a:xfrm>
          <a:prstGeom prst="rect">
            <a:avLst/>
          </a:prstGeom>
          <a:solidFill>
            <a:schemeClr val="bg2">
              <a:lumMod val="10000"/>
            </a:schemeClr>
          </a:solidFill>
        </p:spPr>
        <p:txBody>
          <a:bodyPr wrap="square" rtlCol="0">
            <a:spAutoFit/>
          </a:bodyPr>
          <a:lstStyle/>
          <a:p>
            <a:r>
              <a:rPr lang="en-US" sz="4800" dirty="0" smtClean="0">
                <a:solidFill>
                  <a:schemeClr val="accent6">
                    <a:lumMod val="75000"/>
                  </a:schemeClr>
                </a:solidFill>
                <a:latin typeface="Baskerville Old Face" panose="02020602080505020303" pitchFamily="18" charset="0"/>
              </a:rPr>
              <a:t>Comorbidity</a:t>
            </a:r>
            <a:endParaRPr lang="en-US" sz="4800" dirty="0">
              <a:solidFill>
                <a:schemeClr val="accent6">
                  <a:lumMod val="75000"/>
                </a:schemeClr>
              </a:solidFill>
              <a:latin typeface="Baskerville Old Face" panose="02020602080505020303" pitchFamily="18" charset="0"/>
            </a:endParaRPr>
          </a:p>
        </p:txBody>
      </p:sp>
    </p:spTree>
    <p:extLst>
      <p:ext uri="{BB962C8B-B14F-4D97-AF65-F5344CB8AC3E}">
        <p14:creationId xmlns:p14="http://schemas.microsoft.com/office/powerpoint/2010/main" val="7334265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57074" y="2420888"/>
            <a:ext cx="7187673" cy="923330"/>
          </a:xfrm>
          <a:prstGeom prst="rect">
            <a:avLst/>
          </a:prstGeom>
          <a:noFill/>
        </p:spPr>
        <p:txBody>
          <a:bodyPr wrap="none" rtlCol="0">
            <a:spAutoFit/>
          </a:bodyPr>
          <a:lstStyle/>
          <a:p>
            <a:r>
              <a:rPr lang="en-CA" sz="5400" dirty="0" err="1" smtClean="0"/>
              <a:t>Bio</a:t>
            </a:r>
            <a:r>
              <a:rPr lang="en-CA" sz="5400" dirty="0" err="1" smtClean="0">
                <a:solidFill>
                  <a:srgbClr val="FF0000"/>
                </a:solidFill>
              </a:rPr>
              <a:t>PSYCHO</a:t>
            </a:r>
            <a:r>
              <a:rPr lang="en-CA" sz="5400" dirty="0" err="1" smtClean="0"/>
              <a:t>socialspiritual</a:t>
            </a:r>
            <a:endParaRPr lang="en-CA" sz="5400" dirty="0"/>
          </a:p>
        </p:txBody>
      </p:sp>
    </p:spTree>
    <p:extLst>
      <p:ext uri="{BB962C8B-B14F-4D97-AF65-F5344CB8AC3E}">
        <p14:creationId xmlns:p14="http://schemas.microsoft.com/office/powerpoint/2010/main" val="33535596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25155158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solidFill>
                  <a:srgbClr val="FF0000"/>
                </a:solidFill>
              </a:rPr>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17149956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solidFill>
                  <a:srgbClr val="FF0000"/>
                </a:solidFill>
              </a:rPr>
              <a:t>Coping skills</a:t>
            </a:r>
          </a:p>
          <a:p>
            <a:pPr marL="285750" indent="-285750">
              <a:buFont typeface="Arial" pitchFamily="34" charset="0"/>
              <a:buChar char="•"/>
            </a:pPr>
            <a:r>
              <a:rPr lang="en-CA" sz="4800" dirty="0" smtClean="0"/>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30645191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416" y="-1251520"/>
            <a:ext cx="9505056" cy="975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2004" y="120735"/>
            <a:ext cx="6192688" cy="6740307"/>
          </a:xfrm>
          <a:prstGeom prst="rect">
            <a:avLst/>
          </a:prstGeom>
        </p:spPr>
        <p:txBody>
          <a:bodyPr wrap="square">
            <a:spAutoFit/>
          </a:bodyPr>
          <a:lstStyle/>
          <a:p>
            <a:pPr marL="285750" indent="-285750">
              <a:buFont typeface="Arial" pitchFamily="34" charset="0"/>
              <a:buChar char="•"/>
            </a:pPr>
            <a:r>
              <a:rPr lang="en-CA" sz="4800" dirty="0" smtClean="0"/>
              <a:t>Social skills</a:t>
            </a:r>
          </a:p>
          <a:p>
            <a:pPr marL="285750" indent="-285750">
              <a:buFont typeface="Arial" pitchFamily="34" charset="0"/>
              <a:buChar char="•"/>
            </a:pPr>
            <a:r>
              <a:rPr lang="en-CA" sz="4800" dirty="0" smtClean="0"/>
              <a:t>Coping skills</a:t>
            </a:r>
          </a:p>
          <a:p>
            <a:pPr marL="285750" indent="-285750">
              <a:buFont typeface="Arial" pitchFamily="34" charset="0"/>
              <a:buChar char="•"/>
            </a:pPr>
            <a:r>
              <a:rPr lang="en-CA" sz="4800" dirty="0" smtClean="0">
                <a:solidFill>
                  <a:srgbClr val="FF0000"/>
                </a:solidFill>
              </a:rPr>
              <a:t>Self worth</a:t>
            </a:r>
          </a:p>
          <a:p>
            <a:pPr marL="285750" indent="-285750">
              <a:buFont typeface="Arial" pitchFamily="34" charset="0"/>
              <a:buChar char="•"/>
            </a:pPr>
            <a:r>
              <a:rPr lang="en-CA" sz="4800" dirty="0" smtClean="0"/>
              <a:t>Temperament</a:t>
            </a:r>
          </a:p>
          <a:p>
            <a:pPr marL="285750" indent="-285750">
              <a:buFont typeface="Arial" pitchFamily="34" charset="0"/>
              <a:buChar char="•"/>
            </a:pPr>
            <a:r>
              <a:rPr lang="en-CA" sz="4800" dirty="0" smtClean="0"/>
              <a:t>Cognition</a:t>
            </a:r>
          </a:p>
          <a:p>
            <a:pPr marL="285750" indent="-285750">
              <a:buFont typeface="Arial" pitchFamily="34" charset="0"/>
              <a:buChar char="•"/>
            </a:pPr>
            <a:r>
              <a:rPr lang="en-CA" sz="4800" dirty="0" smtClean="0"/>
              <a:t>Emotions</a:t>
            </a:r>
          </a:p>
          <a:p>
            <a:pPr marL="285750" indent="-285750">
              <a:buFont typeface="Arial" pitchFamily="34" charset="0"/>
              <a:buChar char="•"/>
            </a:pPr>
            <a:r>
              <a:rPr lang="en-CA" sz="4800" dirty="0" smtClean="0"/>
              <a:t>Stress</a:t>
            </a:r>
          </a:p>
          <a:p>
            <a:pPr marL="285750" indent="-285750">
              <a:buFont typeface="Arial" pitchFamily="34" charset="0"/>
              <a:buChar char="•"/>
            </a:pPr>
            <a:r>
              <a:rPr lang="en-CA" sz="4800" dirty="0" smtClean="0"/>
              <a:t>Trauma</a:t>
            </a:r>
          </a:p>
          <a:p>
            <a:pPr marL="285750" indent="-285750">
              <a:buFont typeface="Arial" pitchFamily="34" charset="0"/>
              <a:buChar char="•"/>
            </a:pPr>
            <a:r>
              <a:rPr lang="en-CA" sz="4800" dirty="0" smtClean="0"/>
              <a:t>Self-efficacy </a:t>
            </a:r>
            <a:endParaRPr lang="en-CA" sz="4800" dirty="0"/>
          </a:p>
        </p:txBody>
      </p:sp>
    </p:spTree>
    <p:extLst>
      <p:ext uri="{BB962C8B-B14F-4D97-AF65-F5344CB8AC3E}">
        <p14:creationId xmlns:p14="http://schemas.microsoft.com/office/powerpoint/2010/main" val="3461146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3749</TotalTime>
  <Words>2328</Words>
  <Application>Microsoft Office PowerPoint</Application>
  <PresentationFormat>On-screen Show (4:3)</PresentationFormat>
  <Paragraphs>826</Paragraphs>
  <Slides>190</Slides>
  <Notes>63</Notes>
  <HiddenSlides>0</HiddenSlides>
  <MMClips>0</MMClips>
  <ScaleCrop>false</ScaleCrop>
  <HeadingPairs>
    <vt:vector size="4" baseType="variant">
      <vt:variant>
        <vt:lpstr>Theme</vt:lpstr>
      </vt:variant>
      <vt:variant>
        <vt:i4>3</vt:i4>
      </vt:variant>
      <vt:variant>
        <vt:lpstr>Slide Titles</vt:lpstr>
      </vt:variant>
      <vt:variant>
        <vt:i4>190</vt:i4>
      </vt:variant>
    </vt:vector>
  </HeadingPairs>
  <TitlesOfParts>
    <vt:vector size="19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Warning Signs….</vt:lpstr>
      <vt:lpstr>Warning Signs….</vt:lpstr>
      <vt:lpstr>Warning 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Jahn</dc:creator>
  <cp:lastModifiedBy>Peter Denzinger</cp:lastModifiedBy>
  <cp:revision>247</cp:revision>
  <cp:lastPrinted>2013-04-13T18:35:30Z</cp:lastPrinted>
  <dcterms:created xsi:type="dcterms:W3CDTF">2013-04-02T13:23:49Z</dcterms:created>
  <dcterms:modified xsi:type="dcterms:W3CDTF">2014-03-03T22:31:54Z</dcterms:modified>
</cp:coreProperties>
</file>